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499" r:id="rId3"/>
    <p:sldId id="444" r:id="rId4"/>
    <p:sldId id="445" r:id="rId5"/>
    <p:sldId id="483" r:id="rId6"/>
    <p:sldId id="500" r:id="rId7"/>
    <p:sldId id="484" r:id="rId8"/>
    <p:sldId id="485" r:id="rId9"/>
    <p:sldId id="486" r:id="rId10"/>
    <p:sldId id="487" r:id="rId11"/>
    <p:sldId id="489" r:id="rId12"/>
    <p:sldId id="490" r:id="rId13"/>
    <p:sldId id="491" r:id="rId14"/>
    <p:sldId id="493" r:id="rId15"/>
    <p:sldId id="492" r:id="rId16"/>
    <p:sldId id="494" r:id="rId17"/>
    <p:sldId id="495" r:id="rId18"/>
    <p:sldId id="496" r:id="rId19"/>
    <p:sldId id="497" r:id="rId20"/>
    <p:sldId id="498" r:id="rId21"/>
    <p:sldId id="502" r:id="rId22"/>
    <p:sldId id="447" r:id="rId23"/>
    <p:sldId id="449" r:id="rId24"/>
    <p:sldId id="448" r:id="rId25"/>
    <p:sldId id="450" r:id="rId26"/>
    <p:sldId id="501" r:id="rId27"/>
    <p:sldId id="451" r:id="rId28"/>
    <p:sldId id="452" r:id="rId29"/>
    <p:sldId id="453" r:id="rId30"/>
    <p:sldId id="454" r:id="rId31"/>
    <p:sldId id="455" r:id="rId32"/>
    <p:sldId id="456" r:id="rId33"/>
    <p:sldId id="457" r:id="rId34"/>
    <p:sldId id="474" r:id="rId35"/>
    <p:sldId id="475" r:id="rId36"/>
    <p:sldId id="476" r:id="rId37"/>
    <p:sldId id="477" r:id="rId38"/>
    <p:sldId id="478" r:id="rId39"/>
    <p:sldId id="479" r:id="rId40"/>
    <p:sldId id="480" r:id="rId41"/>
    <p:sldId id="481" r:id="rId42"/>
    <p:sldId id="482" r:id="rId43"/>
    <p:sldId id="442" r:id="rId44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11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pos="3863" userDrawn="1">
          <p15:clr>
            <a:srgbClr val="A4A3A4"/>
          </p15:clr>
        </p15:guide>
        <p15:guide id="5" orient="horz" pos="2568" userDrawn="1">
          <p15:clr>
            <a:srgbClr val="A4A3A4"/>
          </p15:clr>
        </p15:guide>
        <p15:guide id="9" pos="1413" userDrawn="1">
          <p15:clr>
            <a:srgbClr val="A4A3A4"/>
          </p15:clr>
        </p15:guide>
        <p15:guide id="11" orient="horz" pos="1185" userDrawn="1">
          <p15:clr>
            <a:srgbClr val="A4A3A4"/>
          </p15:clr>
        </p15:guide>
        <p15:guide id="13" orient="horz" pos="2500" userDrawn="1">
          <p15:clr>
            <a:srgbClr val="A4A3A4"/>
          </p15:clr>
        </p15:guide>
        <p15:guide id="14" pos="7378" userDrawn="1">
          <p15:clr>
            <a:srgbClr val="A4A3A4"/>
          </p15:clr>
        </p15:guide>
        <p15:guide id="15" pos="5654" userDrawn="1">
          <p15:clr>
            <a:srgbClr val="A4A3A4"/>
          </p15:clr>
        </p15:guide>
        <p15:guide id="16" pos="5586" userDrawn="1">
          <p15:clr>
            <a:srgbClr val="A4A3A4"/>
          </p15:clr>
        </p15:guide>
        <p15:guide id="17" orient="horz" pos="4156" userDrawn="1">
          <p15:clr>
            <a:srgbClr val="A4A3A4"/>
          </p15:clr>
        </p15:guide>
        <p15:guide id="18" pos="3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E0F"/>
    <a:srgbClr val="2D5913"/>
    <a:srgbClr val="348515"/>
    <a:srgbClr val="9B20A0"/>
    <a:srgbClr val="DA29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60" autoAdjust="0"/>
    <p:restoredTop sz="95223"/>
  </p:normalViewPr>
  <p:slideViewPr>
    <p:cSldViewPr snapToGrid="0">
      <p:cViewPr>
        <p:scale>
          <a:sx n="80" d="100"/>
          <a:sy n="80" d="100"/>
        </p:scale>
        <p:origin x="248" y="584"/>
      </p:cViewPr>
      <p:guideLst>
        <p:guide pos="211"/>
        <p:guide orient="horz" pos="3884"/>
        <p:guide pos="3863"/>
        <p:guide orient="horz" pos="2568"/>
        <p:guide pos="1413"/>
        <p:guide orient="horz" pos="1185"/>
        <p:guide orient="horz" pos="2500"/>
        <p:guide pos="7378"/>
        <p:guide pos="5654"/>
        <p:guide pos="5586"/>
        <p:guide orient="horz" pos="4156"/>
        <p:guide pos="3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0" d="100"/>
        <a:sy n="6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1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3" y="1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EB447-B3A0-4546-83E9-725506F979B4}" type="datetimeFigureOut">
              <a:rPr lang="fr-FR" smtClean="0"/>
              <a:t>16/05/2018</a:t>
            </a:fld>
            <a:endParaRPr lang="fr-FR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AB269-6FCB-1D49-84F7-A2E2AC0576D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008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1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AA90E-0E69-3C48-85D7-BE181215327A}" type="datetimeFigureOut">
              <a:rPr lang="fr-FR" smtClean="0"/>
              <a:t>16/05/2018</a:t>
            </a:fld>
            <a:endParaRPr lang="fr-FR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DFC02-E407-CB41-83AA-48060E6B562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21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DFC02-E407-CB41-83AA-48060E6B562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873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DFC02-E407-CB41-83AA-48060E6B562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487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DFC02-E407-CB41-83AA-48060E6B562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691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hyperlink" Target="http://www.grandmaisons.com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26264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27927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4716" y="1874086"/>
            <a:ext cx="11527739" cy="1672253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>
              <a:defRPr lang="de-DE" sz="18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defRPr lang="de-DE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lang="de-DE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lang="de-DE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marL="285750" lvl="0" indent="-285750" defTabSz="45720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v"/>
            </a:pPr>
            <a:r>
              <a:rPr lang="de-DE" dirty="0"/>
              <a:t>Formatvorlagen des Textmasters bearbeiten</a:t>
            </a:r>
          </a:p>
          <a:p>
            <a:pPr marL="742950" lvl="1" indent="-285750" defTabSz="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 dirty="0"/>
              <a:t>Zweite Ebene</a:t>
            </a:r>
          </a:p>
          <a:p>
            <a:pPr marL="914400" lvl="2" defTabSz="457200"/>
            <a:r>
              <a:rPr lang="de-DE" dirty="0"/>
              <a:t>Dritte Ebene</a:t>
            </a:r>
          </a:p>
          <a:p>
            <a:pPr marL="1371600" lvl="3" defTabSz="457200"/>
            <a:r>
              <a:rPr lang="de-DE" dirty="0"/>
              <a:t>Vierte Ebene</a:t>
            </a:r>
          </a:p>
          <a:p>
            <a:pPr marL="1828800" lvl="4" defTabSz="457200"/>
            <a:r>
              <a:rPr lang="de-DE" dirty="0"/>
              <a:t>Fünfte Ebene </a:t>
            </a:r>
            <a:endParaRPr lang="en-US" dirty="0"/>
          </a:p>
        </p:txBody>
      </p:sp>
      <p:sp>
        <p:nvSpPr>
          <p:cNvPr id="12" name="Rectangle 16"/>
          <p:cNvSpPr/>
          <p:nvPr userDrawn="1"/>
        </p:nvSpPr>
        <p:spPr>
          <a:xfrm>
            <a:off x="204716" y="704379"/>
            <a:ext cx="9271793" cy="90605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/>
            <a:endParaRPr lang="fr-FR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8" y="704519"/>
            <a:ext cx="2091847" cy="90577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364061" y="704380"/>
            <a:ext cx="9112448" cy="90605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</a:lstStyle>
          <a:p>
            <a:r>
              <a:rPr lang="de-DE" dirty="0"/>
              <a:t>Mastertitelformat bearbeiten</a:t>
            </a:r>
            <a:endParaRPr lang="fr-FR" dirty="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0"/>
          </p:nvPr>
        </p:nvSpPr>
        <p:spPr>
          <a:xfrm>
            <a:off x="525294" y="242534"/>
            <a:ext cx="5292368" cy="351721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457200" indent="0">
              <a:buFontTx/>
              <a:buNone/>
              <a:defRPr i="1"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914400" indent="0">
              <a:buFontTx/>
              <a:buNone/>
              <a:defRPr i="1"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371600" indent="0">
              <a:buFontTx/>
              <a:buNone/>
              <a:defRPr i="1"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828800" indent="0">
              <a:buFontTx/>
              <a:buNone/>
              <a:defRPr i="1"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11465169" y="6485206"/>
            <a:ext cx="534573" cy="23915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fld id="{9C0545C4-CDB8-AD4C-8D62-94D4977E6EF9}" type="slidenum">
              <a:rPr lang="fr-FR" sz="1200" smtClean="0">
                <a:solidFill>
                  <a:prstClr val="black">
                    <a:lumMod val="50000"/>
                    <a:lumOff val="50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‹#›</a:t>
            </a:fld>
            <a:endParaRPr lang="fr-FR" sz="1200" dirty="0">
              <a:solidFill>
                <a:prstClr val="black">
                  <a:lumMod val="50000"/>
                  <a:lumOff val="50000"/>
                </a:prstClr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8" name="Textplatzhalter 20"/>
          <p:cNvSpPr>
            <a:spLocks noGrp="1"/>
          </p:cNvSpPr>
          <p:nvPr>
            <p:ph type="body" sz="quarter" idx="11"/>
          </p:nvPr>
        </p:nvSpPr>
        <p:spPr>
          <a:xfrm>
            <a:off x="2600325" y="6379028"/>
            <a:ext cx="8449967" cy="37435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400" i="1">
                <a:solidFill>
                  <a:schemeClr val="bg1">
                    <a:lumMod val="6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457200" indent="0">
              <a:buFontTx/>
              <a:buNone/>
              <a:defRPr i="1"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914400" indent="0">
              <a:buFontTx/>
              <a:buNone/>
              <a:defRPr i="1"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371600" indent="0">
              <a:buFontTx/>
              <a:buNone/>
              <a:defRPr i="1"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828800" indent="0">
              <a:buFontTx/>
              <a:buNone/>
              <a:defRPr i="1"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extfeld 3">
            <a:hlinkClick r:id="rId3"/>
            <a:extLst>
              <a:ext uri="{FF2B5EF4-FFF2-40B4-BE49-F238E27FC236}">
                <a16:creationId xmlns="" xmlns:a16="http://schemas.microsoft.com/office/drawing/2014/main" id="{9BCCFC64-04A5-1B4E-8D74-7106F8F3B432}"/>
              </a:ext>
            </a:extLst>
          </p:cNvPr>
          <p:cNvSpPr txBox="1"/>
          <p:nvPr userDrawn="1"/>
        </p:nvSpPr>
        <p:spPr>
          <a:xfrm>
            <a:off x="364061" y="6332469"/>
            <a:ext cx="2437196" cy="4934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de-DE" sz="1200" i="1" u="sng" dirty="0" err="1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www.grandmaisons.com</a:t>
            </a:r>
            <a:endParaRPr lang="de-DE" sz="1200" i="1" u="sng" dirty="0">
              <a:solidFill>
                <a:schemeClr val="bg1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058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060" y="2119746"/>
            <a:ext cx="11582029" cy="1672253"/>
          </a:xfrm>
          <a:noFill/>
        </p:spPr>
        <p:txBody>
          <a:bodyPr wrap="square" rtlCol="0">
            <a:spAutoFit/>
          </a:bodyPr>
          <a:lstStyle>
            <a:lvl1pPr>
              <a:defRPr lang="de-DE" sz="1800"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defRPr lang="de-DE" sz="1800"/>
            </a:lvl2pPr>
            <a:lvl3pPr>
              <a:defRPr lang="de-DE"/>
            </a:lvl3pPr>
            <a:lvl4pPr>
              <a:defRPr lang="de-DE" sz="1800"/>
            </a:lvl4pPr>
            <a:lvl5pPr>
              <a:defRPr lang="en-US" sz="1800" dirty="0"/>
            </a:lvl5pPr>
          </a:lstStyle>
          <a:p>
            <a:pPr marL="285750" lvl="0" indent="-285750" defTabSz="45720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v"/>
            </a:pPr>
            <a:r>
              <a:rPr lang="de-DE"/>
              <a:t>Formatvorlagen des Textmasters bearbeiten</a:t>
            </a:r>
          </a:p>
          <a:p>
            <a:pPr marL="742950" lvl="1" indent="-285750" defTabSz="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DE"/>
              <a:t>Zweite Ebene</a:t>
            </a:r>
          </a:p>
          <a:p>
            <a:pPr marL="914400" lvl="2" defTabSz="457200"/>
            <a:r>
              <a:rPr lang="de-DE"/>
              <a:t>Dritte Ebene</a:t>
            </a:r>
          </a:p>
          <a:p>
            <a:pPr marL="1371600" lvl="3" defTabSz="457200"/>
            <a:r>
              <a:rPr lang="de-DE"/>
              <a:t>Vierte Ebene</a:t>
            </a:r>
          </a:p>
          <a:p>
            <a:pPr marL="1828800" lvl="4" defTabSz="457200"/>
            <a:r>
              <a:rPr lang="de-DE"/>
              <a:t>Fünfte Ebene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367048" y="934442"/>
            <a:ext cx="9109461" cy="890815"/>
          </a:xfrm>
        </p:spPr>
        <p:txBody>
          <a:bodyPr vert="horz" lIns="91440" tIns="0" rIns="91440" bIns="36000" rtlCol="0" anchor="ctr">
            <a:normAutofit/>
          </a:bodyPr>
          <a:lstStyle>
            <a:lvl1pPr>
              <a:defRPr lang="en-US" sz="2800" dirty="0">
                <a:latin typeface="Franklin Gothic Book" charset="0"/>
                <a:ea typeface="Franklin Gothic Book" charset="0"/>
                <a:cs typeface="Franklin Gothic Book" charset="0"/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11465169" y="6485206"/>
            <a:ext cx="534573" cy="23915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62500" lnSpcReduction="20000"/>
          </a:bodyPr>
          <a:lstStyle/>
          <a:p>
            <a:fld id="{B447A50F-FD9A-6D44-9138-C6640D2FA61C}" type="slidenum">
              <a:rPr lang="fr-FR" smtClean="0">
                <a:solidFill>
                  <a:schemeClr val="bg1">
                    <a:lumMod val="50000"/>
                    <a:lumOff val="50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‹#›</a:t>
            </a:fld>
            <a:endParaRPr lang="fr-FR" dirty="0">
              <a:solidFill>
                <a:schemeClr val="bg1">
                  <a:lumMod val="50000"/>
                  <a:lumOff val="50000"/>
                </a:schemeClr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9" name="Rectangle 16"/>
          <p:cNvSpPr/>
          <p:nvPr userDrawn="1"/>
        </p:nvSpPr>
        <p:spPr>
          <a:xfrm>
            <a:off x="204716" y="704379"/>
            <a:ext cx="9271793" cy="906058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"/>
              <a:cs typeface=""/>
            </a:endParaRPr>
          </a:p>
        </p:txBody>
      </p:sp>
      <p:pic>
        <p:nvPicPr>
          <p:cNvPr id="7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8" y="704519"/>
            <a:ext cx="2091847" cy="90577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5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E9EBB-D0BC-834C-8DBC-0CE244EC62A6}" type="datetime1">
              <a:rPr lang="de-DE" smtClean="0"/>
              <a:t>16.05.18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Textfeld 8"/>
          <p:cNvSpPr txBox="1"/>
          <p:nvPr userDrawn="1"/>
        </p:nvSpPr>
        <p:spPr>
          <a:xfrm>
            <a:off x="11465169" y="6485206"/>
            <a:ext cx="534573" cy="23915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62500" lnSpcReduction="20000"/>
          </a:bodyPr>
          <a:lstStyle/>
          <a:p>
            <a:fld id="{F51901AB-8D43-1D44-9C63-27ED09C763B2}" type="slidenum">
              <a:rPr lang="fr-FR" smtClean="0">
                <a:solidFill>
                  <a:schemeClr val="bg1">
                    <a:lumMod val="50000"/>
                    <a:lumOff val="50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‹#›</a:t>
            </a:fld>
            <a:endParaRPr lang="fr-FR" dirty="0">
              <a:solidFill>
                <a:schemeClr val="bg1">
                  <a:lumMod val="50000"/>
                  <a:lumOff val="50000"/>
                </a:schemeClr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" Target="slide3.xml"/><Relationship Id="rId12" Type="http://schemas.openxmlformats.org/officeDocument/2006/relationships/slide" Target="slide30.xml"/><Relationship Id="rId13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slide" Target="slide4.xml"/><Relationship Id="rId4" Type="http://schemas.openxmlformats.org/officeDocument/2006/relationships/slide" Target="slide11.xml"/><Relationship Id="rId5" Type="http://schemas.openxmlformats.org/officeDocument/2006/relationships/slide" Target="slide5.xml"/><Relationship Id="rId6" Type="http://schemas.openxmlformats.org/officeDocument/2006/relationships/slide" Target="slide20.xml"/><Relationship Id="rId7" Type="http://schemas.openxmlformats.org/officeDocument/2006/relationships/slide" Target="slide12.xml"/><Relationship Id="rId8" Type="http://schemas.openxmlformats.org/officeDocument/2006/relationships/slide" Target="slide28.xml"/><Relationship Id="rId9" Type="http://schemas.openxmlformats.org/officeDocument/2006/relationships/slide" Target="slide22.xml"/><Relationship Id="rId10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slide" Target="slide2.xml"/><Relationship Id="rId6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slide" Target="slide2.xml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6" Type="http://schemas.openxmlformats.org/officeDocument/2006/relationships/slide" Target="slide2.xml"/><Relationship Id="rId7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slide" Target="slide2.xml"/><Relationship Id="rId5" Type="http://schemas.openxmlformats.org/officeDocument/2006/relationships/image" Target="../media/image71.jpg"/><Relationship Id="rId6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5" Type="http://schemas.openxmlformats.org/officeDocument/2006/relationships/slide" Target="slide2.xml"/><Relationship Id="rId6" Type="http://schemas.openxmlformats.org/officeDocument/2006/relationships/image" Target="../media/image76.jpg"/><Relationship Id="rId7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7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4" Type="http://schemas.openxmlformats.org/officeDocument/2006/relationships/image" Target="../media/image81.jpg"/><Relationship Id="rId5" Type="http://schemas.openxmlformats.org/officeDocument/2006/relationships/image" Target="../media/image82.JPG"/><Relationship Id="rId6" Type="http://schemas.openxmlformats.org/officeDocument/2006/relationships/image" Target="../media/image83.jpg"/><Relationship Id="rId7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Relationship Id="rId3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Relationship Id="rId3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4" Type="http://schemas.openxmlformats.org/officeDocument/2006/relationships/image" Target="../media/image88.jpg"/><Relationship Id="rId5" Type="http://schemas.openxmlformats.org/officeDocument/2006/relationships/image" Target="../media/image89.jpg"/><Relationship Id="rId6" Type="http://schemas.openxmlformats.org/officeDocument/2006/relationships/slide" Target="slide2.xml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9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4" Type="http://schemas.openxmlformats.org/officeDocument/2006/relationships/image" Target="../media/image94.jpg"/><Relationship Id="rId5" Type="http://schemas.openxmlformats.org/officeDocument/2006/relationships/image" Target="../media/image95.jpg"/><Relationship Id="rId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4" Type="http://schemas.openxmlformats.org/officeDocument/2006/relationships/image" Target="../media/image98.JPG"/><Relationship Id="rId5" Type="http://schemas.openxmlformats.org/officeDocument/2006/relationships/image" Target="../media/image99.JPG"/><Relationship Id="rId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780755" y="6215532"/>
            <a:ext cx="6503346" cy="65667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sz="2800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Présentations technique des espaces</a:t>
            </a:r>
            <a:endParaRPr lang="fr-FR" sz="2800" i="1" dirty="0">
              <a:solidFill>
                <a:schemeClr val="bg1">
                  <a:lumMod val="65000"/>
                  <a:lumOff val="35000"/>
                </a:schemeClr>
              </a:solidFill>
              <a:latin typeface="Monotype Corsiva" charset="0"/>
              <a:ea typeface="Monotype Corsiva" charset="0"/>
              <a:cs typeface="Monotype Corsiva" charset="0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04" y="147245"/>
            <a:ext cx="3634247" cy="873048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/>
          </a:p>
        </p:txBody>
      </p:sp>
      <p:pic>
        <p:nvPicPr>
          <p:cNvPr id="10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07" y="1150285"/>
            <a:ext cx="8923040" cy="5022808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 flipH="1" flipV="1">
            <a:off x="1011929" y="723191"/>
            <a:ext cx="2717802" cy="1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1015104" y="715934"/>
            <a:ext cx="0" cy="5843563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8298911" y="729541"/>
            <a:ext cx="272535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10984866" y="732361"/>
            <a:ext cx="29870" cy="581988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9326845" y="6545891"/>
            <a:ext cx="1666606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>
            <a:off x="1008754" y="6545891"/>
            <a:ext cx="173025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9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="" xmlns:a16="http://schemas.microsoft.com/office/drawing/2014/main" id="{7CE5DE31-655E-D94B-B98F-6204B1871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40" y="1895418"/>
            <a:ext cx="7623054" cy="4266140"/>
          </a:xfr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B872202E-93CB-E64F-A762-01BA2D224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Clos</a:t>
            </a:r>
            <a:r>
              <a:rPr lang="de-DE" dirty="0"/>
              <a:t> </a:t>
            </a:r>
            <a:r>
              <a:rPr lang="de-DE" dirty="0" err="1"/>
              <a:t>Poullain</a:t>
            </a:r>
            <a:r>
              <a:rPr lang="de-DE" dirty="0"/>
              <a:t> – </a:t>
            </a:r>
            <a:r>
              <a:rPr lang="fr-FR" dirty="0"/>
              <a:t> (3/3) </a:t>
            </a:r>
            <a:r>
              <a:rPr lang="de-DE" dirty="0" err="1"/>
              <a:t>Exemple</a:t>
            </a:r>
            <a:r>
              <a:rPr lang="de-DE" dirty="0"/>
              <a:t> de </a:t>
            </a:r>
            <a:r>
              <a:rPr lang="de-DE" dirty="0" err="1"/>
              <a:t>configuration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901163B8-51AD-764F-892A-9E6D2D7FE5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9C799518-958D-BF41-B455-CC26C76F19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8" name="Inhaltsplatzhalter 6">
            <a:extLst>
              <a:ext uri="{FF2B5EF4-FFF2-40B4-BE49-F238E27FC236}">
                <a16:creationId xmlns="" xmlns:a16="http://schemas.microsoft.com/office/drawing/2014/main" id="{D349B53B-3379-6D4F-A931-7EF9040C51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463" b="-1"/>
          <a:stretch/>
        </p:blipFill>
        <p:spPr>
          <a:xfrm>
            <a:off x="2354553" y="1775250"/>
            <a:ext cx="2725746" cy="869787"/>
          </a:xfrm>
          <a:prstGeom prst="rect">
            <a:avLst/>
          </a:prstGeom>
          <a:noFill/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F83BCDA3-4C6B-224A-9910-F0E5A44E5C65}"/>
              </a:ext>
            </a:extLst>
          </p:cNvPr>
          <p:cNvSpPr txBox="1"/>
          <p:nvPr/>
        </p:nvSpPr>
        <p:spPr>
          <a:xfrm>
            <a:off x="2354553" y="1905120"/>
            <a:ext cx="300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Clos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Terrasse en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configuration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théâtre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pour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80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personnes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3431E194-FE0B-A84D-AE97-3DD2370B50CD}"/>
              </a:ext>
            </a:extLst>
          </p:cNvPr>
          <p:cNvSpPr txBox="1"/>
          <p:nvPr/>
        </p:nvSpPr>
        <p:spPr>
          <a:xfrm>
            <a:off x="-788670" y="90297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de-DE" dirty="0"/>
          </a:p>
        </p:txBody>
      </p:sp>
      <p:sp>
        <p:nvSpPr>
          <p:cNvPr id="9" name="180-Grad-Pfeil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B707639D-F378-5B48-A5CE-50AEF17DF65C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6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7C228882-B242-784A-9E93-13BE1B6AE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/>
              <a:t>Jardin du </a:t>
            </a:r>
            <a:r>
              <a:rPr lang="de-DE" dirty="0" err="1"/>
              <a:t>Clos</a:t>
            </a:r>
            <a:r>
              <a:rPr lang="de-DE" dirty="0"/>
              <a:t> </a:t>
            </a:r>
            <a:r>
              <a:rPr lang="de-DE" dirty="0" err="1"/>
              <a:t>Poullain</a:t>
            </a:r>
            <a:r>
              <a:rPr lang="de-DE" dirty="0"/>
              <a:t> –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9EED12EF-3DF2-BD47-B786-69AC79C7E4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2E388C05-9AE2-1B4F-984C-45F8B28A3C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7" name="Grafik 5">
            <a:extLst>
              <a:ext uri="{FF2B5EF4-FFF2-40B4-BE49-F238E27FC236}">
                <a16:creationId xmlns="" xmlns:a16="http://schemas.microsoft.com/office/drawing/2014/main" id="{42F7686D-283E-154B-B816-D03508432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6" y="1877035"/>
            <a:ext cx="2736850" cy="2094016"/>
          </a:xfrm>
          <a:prstGeom prst="rect">
            <a:avLst/>
          </a:prstGeom>
        </p:spPr>
      </p:pic>
      <p:pic>
        <p:nvPicPr>
          <p:cNvPr id="8" name="Grafik 5">
            <a:extLst>
              <a:ext uri="{FF2B5EF4-FFF2-40B4-BE49-F238E27FC236}">
                <a16:creationId xmlns="" xmlns:a16="http://schemas.microsoft.com/office/drawing/2014/main" id="{68BEEF9F-656A-7A4C-B015-5665DD902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1881188"/>
            <a:ext cx="2735262" cy="2092801"/>
          </a:xfrm>
          <a:prstGeom prst="rect">
            <a:avLst/>
          </a:prstGeom>
        </p:spPr>
      </p:pic>
      <p:pic>
        <p:nvPicPr>
          <p:cNvPr id="9" name="Grafik 5">
            <a:extLst>
              <a:ext uri="{FF2B5EF4-FFF2-40B4-BE49-F238E27FC236}">
                <a16:creationId xmlns="" xmlns:a16="http://schemas.microsoft.com/office/drawing/2014/main" id="{2E44AB05-86AF-024E-9C17-B63C74D2B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4" y="4076700"/>
            <a:ext cx="2735262" cy="2092801"/>
          </a:xfrm>
          <a:prstGeom prst="rect">
            <a:avLst/>
          </a:prstGeom>
        </p:spPr>
      </p:pic>
      <p:pic>
        <p:nvPicPr>
          <p:cNvPr id="10" name="Grafik 5">
            <a:extLst>
              <a:ext uri="{FF2B5EF4-FFF2-40B4-BE49-F238E27FC236}">
                <a16:creationId xmlns="" xmlns:a16="http://schemas.microsoft.com/office/drawing/2014/main" id="{91A22984-8985-DB47-90B9-190DA1348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8" y="1877035"/>
            <a:ext cx="5661432" cy="4299168"/>
          </a:xfrm>
          <a:prstGeom prst="rect">
            <a:avLst/>
          </a:prstGeom>
        </p:spPr>
      </p:pic>
      <p:sp>
        <p:nvSpPr>
          <p:cNvPr id="12" name="180-Grad-Pfeil 11">
            <a:hlinkClick r:id="rId6" action="ppaction://hlinksldjump"/>
            <a:extLst>
              <a:ext uri="{FF2B5EF4-FFF2-40B4-BE49-F238E27FC236}">
                <a16:creationId xmlns="" xmlns:a16="http://schemas.microsoft.com/office/drawing/2014/main" id="{55E03EDF-A0CB-834C-AE29-B49322DC536A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="" xmlns:a16="http://schemas.microsoft.com/office/drawing/2014/main" id="{A8777F53-2FCB-0043-94B1-9F76FDABDF6A}"/>
              </a:ext>
            </a:extLst>
          </p:cNvPr>
          <p:cNvSpPr txBox="1"/>
          <p:nvPr/>
        </p:nvSpPr>
        <p:spPr>
          <a:xfrm>
            <a:off x="8975724" y="4076700"/>
            <a:ext cx="2736851" cy="208914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677863" indent="-271463"/>
            <a:r>
              <a:rPr lang="de-DE" dirty="0" err="1"/>
              <a:t>Superficie</a:t>
            </a:r>
            <a:r>
              <a:rPr lang="de-DE" dirty="0"/>
              <a:t> :</a:t>
            </a:r>
          </a:p>
          <a:p>
            <a:pPr marL="677863" indent="-271463">
              <a:buFont typeface="Wingdings" pitchFamily="2" charset="2"/>
              <a:buChar char="v"/>
            </a:pPr>
            <a:r>
              <a:rPr lang="de-DE" sz="1400" dirty="0"/>
              <a:t>≈ 1400 m</a:t>
            </a:r>
            <a:r>
              <a:rPr lang="de-DE" sz="1400" baseline="30000" dirty="0"/>
              <a:t>2</a:t>
            </a:r>
            <a:endParaRPr lang="de-DE" sz="1400" baseline="30000" dirty="0">
              <a:highlight>
                <a:srgbClr val="FFFF00"/>
              </a:highlight>
            </a:endParaRPr>
          </a:p>
          <a:p>
            <a:pPr marL="677863" indent="-271463"/>
            <a:r>
              <a:rPr lang="de-DE" dirty="0"/>
              <a:t>Dimension :</a:t>
            </a:r>
          </a:p>
          <a:p>
            <a:pPr marL="677863" indent="-271463">
              <a:buFont typeface="Wingdings" pitchFamily="2" charset="2"/>
              <a:buChar char="v"/>
            </a:pPr>
            <a:r>
              <a:rPr lang="de-DE" sz="1400" dirty="0"/>
              <a:t>≈ 40 m x 35 m</a:t>
            </a:r>
          </a:p>
        </p:txBody>
      </p:sp>
    </p:spTree>
    <p:extLst>
      <p:ext uri="{BB962C8B-B14F-4D97-AF65-F5344CB8AC3E}">
        <p14:creationId xmlns:p14="http://schemas.microsoft.com/office/powerpoint/2010/main" val="37771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F654583C-E9FF-994F-A236-3F0F233F3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Cathéor</a:t>
            </a:r>
            <a:r>
              <a:rPr lang="de-DE" dirty="0"/>
              <a:t> –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DEEE09E5-AE78-934F-85FF-33F59E7818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1D933B4E-0670-EB4C-B599-A35E0AD5CA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7" name="Grafik 5">
            <a:extLst>
              <a:ext uri="{FF2B5EF4-FFF2-40B4-BE49-F238E27FC236}">
                <a16:creationId xmlns="" xmlns:a16="http://schemas.microsoft.com/office/drawing/2014/main" id="{2B248CBB-0E81-7F4B-B562-CB1E0F149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5" y="1887043"/>
            <a:ext cx="2735771" cy="2079082"/>
          </a:xfrm>
          <a:prstGeom prst="rect">
            <a:avLst/>
          </a:prstGeom>
        </p:spPr>
      </p:pic>
      <p:pic>
        <p:nvPicPr>
          <p:cNvPr id="8" name="Grafik 5">
            <a:extLst>
              <a:ext uri="{FF2B5EF4-FFF2-40B4-BE49-F238E27FC236}">
                <a16:creationId xmlns="" xmlns:a16="http://schemas.microsoft.com/office/drawing/2014/main" id="{E0BC227F-E1E0-6F4B-9C19-18DF4F62D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1881188"/>
            <a:ext cx="2735262" cy="2087562"/>
          </a:xfrm>
          <a:prstGeom prst="rect">
            <a:avLst/>
          </a:prstGeom>
        </p:spPr>
      </p:pic>
      <p:pic>
        <p:nvPicPr>
          <p:cNvPr id="9" name="Grafik 5">
            <a:extLst>
              <a:ext uri="{FF2B5EF4-FFF2-40B4-BE49-F238E27FC236}">
                <a16:creationId xmlns="" xmlns:a16="http://schemas.microsoft.com/office/drawing/2014/main" id="{15295A75-353B-7F4D-BA9C-57A093C13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62" y="4076700"/>
            <a:ext cx="2728413" cy="2102388"/>
          </a:xfrm>
          <a:prstGeom prst="rect">
            <a:avLst/>
          </a:prstGeom>
        </p:spPr>
      </p:pic>
      <p:pic>
        <p:nvPicPr>
          <p:cNvPr id="10" name="Grafik 5">
            <a:extLst>
              <a:ext uri="{FF2B5EF4-FFF2-40B4-BE49-F238E27FC236}">
                <a16:creationId xmlns="" xmlns:a16="http://schemas.microsoft.com/office/drawing/2014/main" id="{818D2161-FB55-2C4D-9DDF-096ECA285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4" y="1881188"/>
            <a:ext cx="5644893" cy="4286609"/>
          </a:xfrm>
          <a:prstGeom prst="rect">
            <a:avLst/>
          </a:prstGeom>
        </p:spPr>
      </p:pic>
      <p:pic>
        <p:nvPicPr>
          <p:cNvPr id="11" name="Grafik 5">
            <a:extLst>
              <a:ext uri="{FF2B5EF4-FFF2-40B4-BE49-F238E27FC236}">
                <a16:creationId xmlns="" xmlns:a16="http://schemas.microsoft.com/office/drawing/2014/main" id="{335B1EA4-F27F-5849-A41F-5A7870DE7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460" y="4076700"/>
            <a:ext cx="2733035" cy="2091097"/>
          </a:xfrm>
          <a:prstGeom prst="rect">
            <a:avLst/>
          </a:prstGeom>
        </p:spPr>
      </p:pic>
      <p:sp>
        <p:nvSpPr>
          <p:cNvPr id="12" name="180-Grad-Pfeil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92880D7B-36B7-7F46-83EF-FA74F89913E6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E8A3B1F-9853-FE44-94A5-37113B813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1" y="1863244"/>
            <a:ext cx="4736259" cy="458734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90064DAD-7564-214A-8996-401406C3F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Cathéor</a:t>
            </a:r>
            <a:r>
              <a:rPr lang="de-DE" dirty="0"/>
              <a:t> – (1/2) </a:t>
            </a:r>
            <a:r>
              <a:rPr lang="fr-FR" dirty="0"/>
              <a:t>Plan du salon « La Cathédrale »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B6C85717-18EF-9D4D-A201-A719F8CF6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B7C18378-9719-7D47-B17E-29426CCCDB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3284C615-4907-BE47-AEC2-574F25F701F7}"/>
              </a:ext>
            </a:extLst>
          </p:cNvPr>
          <p:cNvSpPr txBox="1"/>
          <p:nvPr/>
        </p:nvSpPr>
        <p:spPr>
          <a:xfrm>
            <a:off x="5424172" y="1874086"/>
            <a:ext cx="6030765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v"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0" indent="0">
              <a:buNone/>
            </a:pPr>
            <a:r>
              <a:rPr lang="de-DE" dirty="0" err="1"/>
              <a:t>Configurations</a:t>
            </a:r>
            <a:r>
              <a:rPr lang="de-DE" dirty="0"/>
              <a:t> </a:t>
            </a:r>
            <a:r>
              <a:rPr lang="de-DE" dirty="0" err="1"/>
              <a:t>possibles</a:t>
            </a:r>
            <a:r>
              <a:rPr lang="de-DE" dirty="0"/>
              <a:t> de la </a:t>
            </a:r>
            <a:r>
              <a:rPr lang="de-DE" b="1" dirty="0" err="1"/>
              <a:t>Cathédrale</a:t>
            </a:r>
            <a:r>
              <a:rPr lang="de-DE" dirty="0"/>
              <a:t> – ≈ 250 m²  </a:t>
            </a:r>
            <a:br>
              <a:rPr lang="de-DE" dirty="0"/>
            </a:br>
            <a:r>
              <a:rPr lang="de-DE" dirty="0"/>
              <a:t>(26,3 m x 9,5 m) : </a:t>
            </a:r>
          </a:p>
          <a:p>
            <a:r>
              <a:rPr lang="de-DE" dirty="0"/>
              <a:t>300 p en </a:t>
            </a:r>
            <a:r>
              <a:rPr lang="de-DE" dirty="0" err="1"/>
              <a:t>théâtre</a:t>
            </a:r>
            <a:endParaRPr lang="de-DE" dirty="0"/>
          </a:p>
          <a:p>
            <a:r>
              <a:rPr lang="de-DE" dirty="0"/>
              <a:t>240 p en 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rondes</a:t>
            </a:r>
            <a:endParaRPr lang="de-DE" dirty="0"/>
          </a:p>
          <a:p>
            <a:r>
              <a:rPr lang="de-DE" dirty="0"/>
              <a:t>260 p en </a:t>
            </a:r>
            <a:r>
              <a:rPr lang="de-DE" dirty="0" err="1"/>
              <a:t>chaises</a:t>
            </a:r>
            <a:r>
              <a:rPr lang="de-DE" dirty="0"/>
              <a:t> </a:t>
            </a:r>
            <a:r>
              <a:rPr lang="de-DE" dirty="0" err="1"/>
              <a:t>tablettes</a:t>
            </a:r>
            <a:endParaRPr lang="de-DE" dirty="0"/>
          </a:p>
          <a:p>
            <a:r>
              <a:rPr lang="de-DE" dirty="0"/>
              <a:t>180 p en </a:t>
            </a:r>
            <a:r>
              <a:rPr lang="de-DE" dirty="0" err="1"/>
              <a:t>classe</a:t>
            </a:r>
            <a:endParaRPr lang="de-DE" dirty="0"/>
          </a:p>
          <a:p>
            <a:r>
              <a:rPr lang="de-DE" dirty="0"/>
              <a:t>110 p en </a:t>
            </a:r>
            <a:r>
              <a:rPr lang="de-DE" dirty="0" err="1"/>
              <a:t>cabaret</a:t>
            </a:r>
            <a:r>
              <a:rPr lang="de-DE" dirty="0"/>
              <a:t> </a:t>
            </a:r>
            <a:r>
              <a:rPr lang="de-DE" dirty="0" err="1"/>
              <a:t>demi-lune</a:t>
            </a:r>
            <a:endParaRPr lang="de-DE" dirty="0"/>
          </a:p>
          <a:p>
            <a:r>
              <a:rPr lang="de-DE" dirty="0"/>
              <a:t>60 p en U </a:t>
            </a:r>
          </a:p>
          <a:p>
            <a:r>
              <a:rPr lang="de-DE" dirty="0"/>
              <a:t>240 p en 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rondes</a:t>
            </a:r>
            <a:endParaRPr lang="de-DE" dirty="0"/>
          </a:p>
          <a:p>
            <a:r>
              <a:rPr lang="de-DE" dirty="0"/>
              <a:t>300 p en </a:t>
            </a:r>
            <a:r>
              <a:rPr lang="de-DE" dirty="0" err="1"/>
              <a:t>cocktail</a:t>
            </a:r>
            <a:endParaRPr lang="de-DE" dirty="0"/>
          </a:p>
        </p:txBody>
      </p:sp>
      <p:sp>
        <p:nvSpPr>
          <p:cNvPr id="8" name="180-Grad-Pfeil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459C360B-A7F3-014E-88FC-17AA52AC3261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5FB395F5-1DEE-554A-AEC5-5B4B087B44E7}"/>
              </a:ext>
            </a:extLst>
          </p:cNvPr>
          <p:cNvSpPr/>
          <p:nvPr/>
        </p:nvSpPr>
        <p:spPr>
          <a:xfrm rot="21339603">
            <a:off x="1647747" y="2309457"/>
            <a:ext cx="814616" cy="2943182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F752A106-2F2B-7140-BFBE-DA4617210014}"/>
              </a:ext>
            </a:extLst>
          </p:cNvPr>
          <p:cNvSpPr/>
          <p:nvPr/>
        </p:nvSpPr>
        <p:spPr>
          <a:xfrm rot="21339603">
            <a:off x="1519571" y="3001401"/>
            <a:ext cx="157033" cy="2314671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5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="" xmlns:a16="http://schemas.microsoft.com/office/drawing/2014/main" id="{BE864BFC-DFB1-C445-BD79-D781C7637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9" y="1882334"/>
            <a:ext cx="7667344" cy="4290926"/>
          </a:xfr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650205DD-A223-DB4D-86EF-4ADD6110C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1" y="704380"/>
            <a:ext cx="9112448" cy="906058"/>
          </a:xfrm>
        </p:spPr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Cathéor</a:t>
            </a:r>
            <a:r>
              <a:rPr lang="de-DE" dirty="0"/>
              <a:t> – (1/2) </a:t>
            </a:r>
            <a:r>
              <a:rPr lang="fr-FR" dirty="0"/>
              <a:t>Exemple de configuration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E6C4FB27-5709-CC43-8815-00E3AD8BDF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099C8D1E-89A6-6849-A49C-8129338998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8" name="Inhaltsplatzhalter 6">
            <a:extLst>
              <a:ext uri="{FF2B5EF4-FFF2-40B4-BE49-F238E27FC236}">
                <a16:creationId xmlns="" xmlns:a16="http://schemas.microsoft.com/office/drawing/2014/main" id="{53C89AB4-A44A-2B4F-BDC2-5964F19329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261597" y="2070684"/>
            <a:ext cx="965851" cy="973988"/>
          </a:xfrm>
          <a:prstGeom prst="rect">
            <a:avLst/>
          </a:prstGeom>
          <a:noFill/>
        </p:spPr>
      </p:pic>
      <p:pic>
        <p:nvPicPr>
          <p:cNvPr id="10" name="Inhaltsplatzhalter 6">
            <a:extLst>
              <a:ext uri="{FF2B5EF4-FFF2-40B4-BE49-F238E27FC236}">
                <a16:creationId xmlns="" xmlns:a16="http://schemas.microsoft.com/office/drawing/2014/main" id="{D172542F-24E3-4240-8D12-500F60C01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227448" y="1892773"/>
            <a:ext cx="853062" cy="1010448"/>
          </a:xfrm>
          <a:prstGeom prst="rect">
            <a:avLst/>
          </a:prstGeom>
          <a:noFill/>
        </p:spPr>
      </p:pic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7C3D925F-C8AD-BB4B-BE6C-818A7FB39830}"/>
              </a:ext>
            </a:extLst>
          </p:cNvPr>
          <p:cNvSpPr txBox="1"/>
          <p:nvPr/>
        </p:nvSpPr>
        <p:spPr>
          <a:xfrm>
            <a:off x="2261597" y="1904820"/>
            <a:ext cx="2322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Cathédrale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configuration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tables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rondes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pour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240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personnes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sp>
        <p:nvSpPr>
          <p:cNvPr id="11" name="180-Grad-Pfeil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F4EF3937-6775-624E-A10D-C2E410A158D2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6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0F8E0AE2-4F04-254C-BBE5-A2A3FCE2B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47" y="1891382"/>
            <a:ext cx="7635894" cy="4273326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650205DD-A223-DB4D-86EF-4ADD6110C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1" y="704380"/>
            <a:ext cx="9112448" cy="906058"/>
          </a:xfrm>
        </p:spPr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Cathéor</a:t>
            </a:r>
            <a:r>
              <a:rPr lang="de-DE" dirty="0"/>
              <a:t> – (1/2) </a:t>
            </a:r>
            <a:r>
              <a:rPr lang="fr-FR" dirty="0"/>
              <a:t>Exemple de configuration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E6C4FB27-5709-CC43-8815-00E3AD8BDF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099C8D1E-89A6-6849-A49C-8129338998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7C3D925F-C8AD-BB4B-BE6C-818A7FB39830}"/>
              </a:ext>
            </a:extLst>
          </p:cNvPr>
          <p:cNvSpPr txBox="1"/>
          <p:nvPr/>
        </p:nvSpPr>
        <p:spPr>
          <a:xfrm>
            <a:off x="2302018" y="1890241"/>
            <a:ext cx="1882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Cathédrale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configuration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théâtre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pour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300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personnes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sp>
        <p:nvSpPr>
          <p:cNvPr id="7" name="180-Grad-Pfeil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94240AD6-187C-0449-89B8-2BF8CCCF791F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0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5BCF32D1-3B6F-5640-87B2-433DF7BCF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85" y="1891386"/>
            <a:ext cx="7662744" cy="428835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650205DD-A223-DB4D-86EF-4ADD6110C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1" y="704380"/>
            <a:ext cx="9112448" cy="906058"/>
          </a:xfrm>
        </p:spPr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Cathéor</a:t>
            </a:r>
            <a:r>
              <a:rPr lang="de-DE" dirty="0"/>
              <a:t> – (1/2) </a:t>
            </a:r>
            <a:r>
              <a:rPr lang="fr-FR" dirty="0"/>
              <a:t>Exemple de configuration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E6C4FB27-5709-CC43-8815-00E3AD8BDF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099C8D1E-89A6-6849-A49C-8129338998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10" name="Inhaltsplatzhalter 6">
            <a:extLst>
              <a:ext uri="{FF2B5EF4-FFF2-40B4-BE49-F238E27FC236}">
                <a16:creationId xmlns="" xmlns:a16="http://schemas.microsoft.com/office/drawing/2014/main" id="{D172542F-24E3-4240-8D12-500F60C01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227447" y="1930406"/>
            <a:ext cx="853062" cy="1010448"/>
          </a:xfrm>
          <a:prstGeom prst="rect">
            <a:avLst/>
          </a:prstGeom>
          <a:noFill/>
        </p:spPr>
      </p:pic>
      <p:pic>
        <p:nvPicPr>
          <p:cNvPr id="11" name="Inhaltsplatzhalter 6">
            <a:extLst>
              <a:ext uri="{FF2B5EF4-FFF2-40B4-BE49-F238E27FC236}">
                <a16:creationId xmlns="" xmlns:a16="http://schemas.microsoft.com/office/drawing/2014/main" id="{53C89AB4-A44A-2B4F-BDC2-5964F19329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277444" y="2286641"/>
            <a:ext cx="965851" cy="973988"/>
          </a:xfrm>
          <a:prstGeom prst="rect">
            <a:avLst/>
          </a:prstGeom>
          <a:noFill/>
        </p:spPr>
      </p:pic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7C3D925F-C8AD-BB4B-BE6C-818A7FB39830}"/>
              </a:ext>
            </a:extLst>
          </p:cNvPr>
          <p:cNvSpPr txBox="1"/>
          <p:nvPr/>
        </p:nvSpPr>
        <p:spPr>
          <a:xfrm>
            <a:off x="2277444" y="1930406"/>
            <a:ext cx="1900006" cy="1330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Cathédrale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configuration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cabaret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demi-lune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pour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110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personnes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sp>
        <p:nvSpPr>
          <p:cNvPr id="12" name="180-Grad-Pfeil 11">
            <a:hlinkClick r:id="rId4" action="ppaction://hlinksldjump"/>
            <a:extLst>
              <a:ext uri="{FF2B5EF4-FFF2-40B4-BE49-F238E27FC236}">
                <a16:creationId xmlns="" xmlns:a16="http://schemas.microsoft.com/office/drawing/2014/main" id="{0F850D9A-52A3-1A42-9024-5333F8DCA735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3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90064DAD-7564-214A-8996-401406C3F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Cathéor</a:t>
            </a:r>
            <a:r>
              <a:rPr lang="de-DE" dirty="0"/>
              <a:t> – </a:t>
            </a:r>
            <a:r>
              <a:rPr lang="fr-FR" dirty="0"/>
              <a:t>(2/2) Plan du salon « L’Orangerie »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B6C85717-18EF-9D4D-A201-A719F8CF6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B7C18378-9719-7D47-B17E-29426CCCDB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BE8A3B1F-9853-FE44-94A5-37113B813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1" y="1863244"/>
            <a:ext cx="4736259" cy="458734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3284C615-4907-BE47-AEC2-574F25F701F7}"/>
              </a:ext>
            </a:extLst>
          </p:cNvPr>
          <p:cNvSpPr txBox="1"/>
          <p:nvPr/>
        </p:nvSpPr>
        <p:spPr>
          <a:xfrm>
            <a:off x="5424173" y="1874086"/>
            <a:ext cx="5881136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v"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0" indent="0">
              <a:buNone/>
            </a:pPr>
            <a:r>
              <a:rPr lang="de-DE" dirty="0" err="1"/>
              <a:t>Configurations</a:t>
            </a:r>
            <a:r>
              <a:rPr lang="de-DE" dirty="0"/>
              <a:t> </a:t>
            </a:r>
            <a:r>
              <a:rPr lang="de-DE" dirty="0" err="1"/>
              <a:t>possibles</a:t>
            </a:r>
            <a:r>
              <a:rPr lang="de-DE" dirty="0"/>
              <a:t> de </a:t>
            </a:r>
            <a:r>
              <a:rPr lang="de-DE" dirty="0" err="1"/>
              <a:t>l‘</a:t>
            </a:r>
            <a:r>
              <a:rPr lang="de-DE" b="1" dirty="0" err="1"/>
              <a:t>Orangerie</a:t>
            </a:r>
            <a:r>
              <a:rPr lang="de-DE" dirty="0"/>
              <a:t> – 100 m²  </a:t>
            </a:r>
            <a:br>
              <a:rPr lang="de-DE" dirty="0"/>
            </a:br>
            <a:r>
              <a:rPr lang="de-DE" dirty="0"/>
              <a:t>(14,1 m x 7,1 m) : </a:t>
            </a:r>
          </a:p>
          <a:p>
            <a:r>
              <a:rPr lang="de-DE" dirty="0"/>
              <a:t>80 p en </a:t>
            </a:r>
            <a:r>
              <a:rPr lang="de-DE" dirty="0" err="1"/>
              <a:t>théâtre</a:t>
            </a:r>
            <a:endParaRPr lang="de-DE" dirty="0"/>
          </a:p>
          <a:p>
            <a:r>
              <a:rPr lang="de-DE" dirty="0"/>
              <a:t>65 p en </a:t>
            </a:r>
            <a:r>
              <a:rPr lang="de-DE" dirty="0" err="1"/>
              <a:t>chaises</a:t>
            </a:r>
            <a:r>
              <a:rPr lang="de-DE" dirty="0"/>
              <a:t> </a:t>
            </a:r>
            <a:r>
              <a:rPr lang="de-DE" dirty="0" err="1"/>
              <a:t>tablettes</a:t>
            </a:r>
            <a:endParaRPr lang="de-DE" dirty="0"/>
          </a:p>
          <a:p>
            <a:r>
              <a:rPr lang="de-DE" dirty="0"/>
              <a:t>50 p en </a:t>
            </a:r>
            <a:r>
              <a:rPr lang="de-DE" dirty="0" err="1"/>
              <a:t>classe</a:t>
            </a:r>
            <a:endParaRPr lang="de-DE" dirty="0"/>
          </a:p>
          <a:p>
            <a:r>
              <a:rPr lang="de-DE" dirty="0"/>
              <a:t>40 p en </a:t>
            </a:r>
            <a:r>
              <a:rPr lang="de-DE" dirty="0" err="1"/>
              <a:t>cabaret</a:t>
            </a:r>
            <a:r>
              <a:rPr lang="de-DE" dirty="0"/>
              <a:t> </a:t>
            </a:r>
            <a:r>
              <a:rPr lang="de-DE" dirty="0" err="1"/>
              <a:t>demi-lune</a:t>
            </a:r>
            <a:endParaRPr lang="de-DE" dirty="0"/>
          </a:p>
          <a:p>
            <a:r>
              <a:rPr lang="de-DE" dirty="0"/>
              <a:t>28 p en U </a:t>
            </a:r>
          </a:p>
          <a:p>
            <a:r>
              <a:rPr lang="de-DE" dirty="0"/>
              <a:t>80 p en 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rondes</a:t>
            </a:r>
            <a:endParaRPr lang="de-DE" dirty="0"/>
          </a:p>
          <a:p>
            <a:r>
              <a:rPr lang="de-DE" dirty="0"/>
              <a:t>150 p en </a:t>
            </a:r>
            <a:r>
              <a:rPr lang="de-DE" dirty="0" err="1"/>
              <a:t>cocktail</a:t>
            </a:r>
            <a:endParaRPr lang="de-DE" dirty="0"/>
          </a:p>
          <a:p>
            <a:endParaRPr lang="de-DE" dirty="0"/>
          </a:p>
        </p:txBody>
      </p:sp>
      <p:sp>
        <p:nvSpPr>
          <p:cNvPr id="8" name="180-Grad-Pfeil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459C360B-A7F3-014E-88FC-17AA52AC3261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5FB395F5-1DEE-554A-AEC5-5B4B087B44E7}"/>
              </a:ext>
            </a:extLst>
          </p:cNvPr>
          <p:cNvSpPr/>
          <p:nvPr/>
        </p:nvSpPr>
        <p:spPr>
          <a:xfrm rot="16200000">
            <a:off x="3582827" y="1585509"/>
            <a:ext cx="480837" cy="1863268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83C99540-0CCA-2748-BE38-7573D9CC3A8E}"/>
              </a:ext>
            </a:extLst>
          </p:cNvPr>
          <p:cNvSpPr/>
          <p:nvPr/>
        </p:nvSpPr>
        <p:spPr>
          <a:xfrm rot="16200000">
            <a:off x="3394291" y="2254880"/>
            <a:ext cx="225011" cy="1230369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="" xmlns:a16="http://schemas.microsoft.com/office/drawing/2014/main" id="{75DFB796-D8E3-F346-BFF9-BACD2A547DFA}"/>
              </a:ext>
            </a:extLst>
          </p:cNvPr>
          <p:cNvSpPr/>
          <p:nvPr/>
        </p:nvSpPr>
        <p:spPr>
          <a:xfrm rot="16200000">
            <a:off x="2654144" y="2594631"/>
            <a:ext cx="388367" cy="86569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6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3DDFCF78-5EFA-6A41-B311-0DF94BFE4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897" y="1895350"/>
            <a:ext cx="7636708" cy="427378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FC77BC05-0C56-0042-8307-5765E8772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Cathéor</a:t>
            </a:r>
            <a:r>
              <a:rPr lang="de-DE" dirty="0"/>
              <a:t> – </a:t>
            </a:r>
            <a:r>
              <a:rPr lang="fr-FR" dirty="0"/>
              <a:t>Exemple de configuration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A112DF2B-A8CF-5440-A175-851667C0BF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DF55CF80-F974-9F4E-9A43-808C866532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BA5C4471-DB44-724C-8A69-9D3540168D08}"/>
              </a:ext>
            </a:extLst>
          </p:cNvPr>
          <p:cNvSpPr txBox="1"/>
          <p:nvPr/>
        </p:nvSpPr>
        <p:spPr>
          <a:xfrm>
            <a:off x="6825308" y="1918439"/>
            <a:ext cx="3005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L‘Orangerie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configuration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théâtre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pour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80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personnes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sp>
        <p:nvSpPr>
          <p:cNvPr id="7" name="180-Grad-Pfeil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01FC53-D087-2A4B-8BAE-C2CE8834BBC9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5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="" xmlns:a16="http://schemas.microsoft.com/office/drawing/2014/main" id="{AB700795-05CC-8E41-BD88-B5B6DDFF6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83" y="1883904"/>
            <a:ext cx="7673819" cy="4294550"/>
          </a:xfr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FC77BC05-0C56-0042-8307-5765E8772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Cathéor</a:t>
            </a:r>
            <a:r>
              <a:rPr lang="de-DE" dirty="0"/>
              <a:t> – </a:t>
            </a:r>
            <a:r>
              <a:rPr lang="fr-FR" dirty="0"/>
              <a:t>(2/2) Exemple de configuration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A112DF2B-A8CF-5440-A175-851667C0BF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DF55CF80-F974-9F4E-9A43-808C866532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E533F665-93F8-F64B-A1AC-7834C52A7E87}"/>
              </a:ext>
            </a:extLst>
          </p:cNvPr>
          <p:cNvSpPr txBox="1"/>
          <p:nvPr/>
        </p:nvSpPr>
        <p:spPr>
          <a:xfrm>
            <a:off x="2341173" y="1980223"/>
            <a:ext cx="300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L‘Orangerie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configuration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tables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rondes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pour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80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personnes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sp>
        <p:nvSpPr>
          <p:cNvPr id="9" name="180-Grad-Pfeil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90B35FE8-2830-2442-A898-9D17A1CAEF26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rafik 61">
            <a:extLst>
              <a:ext uri="{FF2B5EF4-FFF2-40B4-BE49-F238E27FC236}">
                <a16:creationId xmlns:a16="http://schemas.microsoft.com/office/drawing/2014/main" xmlns="" id="{9152D9C0-A9E9-A946-B1E2-5B0E038B7D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695" y="1745444"/>
            <a:ext cx="4767387" cy="476738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xmlns="" id="{431E3C6D-A353-0A45-B30C-27DF22FBD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Général</a:t>
            </a:r>
            <a:endParaRPr lang="de-DE" dirty="0"/>
          </a:p>
        </p:txBody>
      </p:sp>
      <p:sp>
        <p:nvSpPr>
          <p:cNvPr id="16" name="Textfeld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5952C532-526D-4F42-937C-40B84A576F8A}"/>
              </a:ext>
            </a:extLst>
          </p:cNvPr>
          <p:cNvSpPr txBox="1"/>
          <p:nvPr/>
        </p:nvSpPr>
        <p:spPr>
          <a:xfrm>
            <a:off x="7935373" y="1793943"/>
            <a:ext cx="1404093" cy="286232"/>
          </a:xfrm>
          <a:prstGeom prst="rect">
            <a:avLst/>
          </a:prstGeom>
        </p:spPr>
        <p:txBody>
          <a:bodyPr vert="horz" wrap="none" lIns="72000" tIns="45720" rIns="91440" bIns="4572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500"/>
              </a:spcBef>
            </a:pPr>
            <a:r>
              <a:rPr lang="de-DE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La Cour </a:t>
            </a:r>
            <a:r>
              <a:rPr lang="de-DE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Francini</a:t>
            </a:r>
            <a:endParaRPr lang="de-DE" sz="1400" i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charset="0"/>
            </a:endParaRPr>
          </a:p>
        </p:txBody>
      </p:sp>
      <p:sp>
        <p:nvSpPr>
          <p:cNvPr id="25" name="Textfeld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77A6236A-8082-364A-9702-9CAA93DDB0EF}"/>
              </a:ext>
            </a:extLst>
          </p:cNvPr>
          <p:cNvSpPr txBox="1"/>
          <p:nvPr/>
        </p:nvSpPr>
        <p:spPr>
          <a:xfrm>
            <a:off x="9098452" y="3623314"/>
            <a:ext cx="2109094" cy="286232"/>
          </a:xfrm>
          <a:prstGeom prst="rect">
            <a:avLst/>
          </a:prstGeom>
        </p:spPr>
        <p:txBody>
          <a:bodyPr vert="horz" wrap="none" lIns="72000" tIns="45720" rIns="91440" bIns="45720" rtlCol="0" anchor="t" anchorCtr="0">
            <a:spAutoFit/>
          </a:bodyPr>
          <a:lstStyle>
            <a:defPPr>
              <a:defRPr lang="en-US"/>
            </a:defPPr>
            <a:lvl1pPr indent="-226350" defTabSz="914400">
              <a:lnSpc>
                <a:spcPct val="90000"/>
              </a:lnSpc>
              <a:spcBef>
                <a:spcPts val="500"/>
              </a:spcBef>
              <a:buFont typeface="+mj-lt"/>
              <a:buAutoNum type="romanUcPeriod"/>
              <a:defRPr sz="1400" b="1" i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defRPr>
            </a:lvl1pPr>
          </a:lstStyle>
          <a:p>
            <a:pPr lvl="0" indent="0">
              <a:buNone/>
            </a:pPr>
            <a:r>
              <a:rPr lang="de-DE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Le Jardin du </a:t>
            </a:r>
            <a:r>
              <a:rPr lang="de-DE" b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Clos</a:t>
            </a:r>
            <a:r>
              <a:rPr lang="de-DE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de-DE" b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Poullain</a:t>
            </a:r>
            <a:endParaRPr lang="de-DE" b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6" name="Textfeld 25">
            <a:hlinkClick r:id="rId5" action="ppaction://hlinksldjump"/>
            <a:extLst>
              <a:ext uri="{FF2B5EF4-FFF2-40B4-BE49-F238E27FC236}">
                <a16:creationId xmlns:a16="http://schemas.microsoft.com/office/drawing/2014/main" xmlns="" id="{BFFC7328-C104-884A-9365-11674C469CB7}"/>
              </a:ext>
            </a:extLst>
          </p:cNvPr>
          <p:cNvSpPr txBox="1"/>
          <p:nvPr/>
        </p:nvSpPr>
        <p:spPr>
          <a:xfrm>
            <a:off x="8867775" y="2605921"/>
            <a:ext cx="1368892" cy="286232"/>
          </a:xfrm>
          <a:prstGeom prst="rect">
            <a:avLst/>
          </a:prstGeom>
        </p:spPr>
        <p:txBody>
          <a:bodyPr vert="horz" wrap="square" lIns="72000" tIns="45720" rIns="91440" bIns="45720" rtlCol="0" anchor="t" anchorCtr="0">
            <a:spAutoFit/>
          </a:bodyPr>
          <a:lstStyle>
            <a:defPPr>
              <a:defRPr lang="en-US"/>
            </a:defPPr>
            <a:lvl1pPr indent="-226350" defTabSz="914400">
              <a:lnSpc>
                <a:spcPct val="90000"/>
              </a:lnSpc>
              <a:spcBef>
                <a:spcPts val="500"/>
              </a:spcBef>
              <a:buFont typeface="+mj-lt"/>
              <a:buAutoNum type="romanUcPeriod"/>
              <a:defRPr sz="1400" b="1" i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defRPr>
            </a:lvl1pPr>
          </a:lstStyle>
          <a:p>
            <a:pPr indent="0">
              <a:buNone/>
            </a:pPr>
            <a:r>
              <a:rPr lang="de-DE" dirty="0"/>
              <a:t>Le </a:t>
            </a:r>
            <a:r>
              <a:rPr lang="de-DE" dirty="0" err="1"/>
              <a:t>Clos</a:t>
            </a:r>
            <a:r>
              <a:rPr lang="de-DE" dirty="0"/>
              <a:t> </a:t>
            </a:r>
            <a:r>
              <a:rPr lang="de-DE" dirty="0" err="1"/>
              <a:t>Poullain</a:t>
            </a:r>
            <a:endParaRPr lang="de-DE" dirty="0"/>
          </a:p>
        </p:txBody>
      </p:sp>
      <p:sp>
        <p:nvSpPr>
          <p:cNvPr id="34" name="Textfeld 33">
            <a:hlinkClick r:id="rId6" action="ppaction://hlinksldjump"/>
            <a:extLst>
              <a:ext uri="{FF2B5EF4-FFF2-40B4-BE49-F238E27FC236}">
                <a16:creationId xmlns:a16="http://schemas.microsoft.com/office/drawing/2014/main" xmlns="" id="{D93FB39D-6E2D-A645-A52B-320F8873D5DB}"/>
              </a:ext>
            </a:extLst>
          </p:cNvPr>
          <p:cNvSpPr txBox="1"/>
          <p:nvPr/>
        </p:nvSpPr>
        <p:spPr>
          <a:xfrm>
            <a:off x="9015629" y="4178875"/>
            <a:ext cx="1643005" cy="286232"/>
          </a:xfrm>
          <a:prstGeom prst="rect">
            <a:avLst/>
          </a:prstGeom>
        </p:spPr>
        <p:txBody>
          <a:bodyPr vert="horz" wrap="none" lIns="72000" tIns="45720" rIns="91440" bIns="4572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500"/>
              </a:spcBef>
            </a:pPr>
            <a:r>
              <a:rPr lang="de-DE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La Cour des </a:t>
            </a:r>
            <a:r>
              <a:rPr lang="de-DE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Tilleuls</a:t>
            </a:r>
            <a:endParaRPr lang="de-DE" sz="1400" i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charset="0"/>
            </a:endParaRPr>
          </a:p>
        </p:txBody>
      </p:sp>
      <p:sp>
        <p:nvSpPr>
          <p:cNvPr id="36" name="Textfeld 35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49D36D-06CF-3B45-ADB8-9F4BE2F3C838}"/>
              </a:ext>
            </a:extLst>
          </p:cNvPr>
          <p:cNvSpPr txBox="1"/>
          <p:nvPr/>
        </p:nvSpPr>
        <p:spPr>
          <a:xfrm>
            <a:off x="8508282" y="2176283"/>
            <a:ext cx="1654162" cy="286232"/>
          </a:xfrm>
          <a:prstGeom prst="rect">
            <a:avLst/>
          </a:prstGeom>
        </p:spPr>
        <p:txBody>
          <a:bodyPr vert="horz" wrap="none" lIns="72000" tIns="45720" rIns="91440" bIns="4572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500"/>
              </a:spcBef>
            </a:pPr>
            <a:r>
              <a:rPr lang="de-DE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Le </a:t>
            </a:r>
            <a:r>
              <a:rPr lang="de-DE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Parc</a:t>
            </a:r>
            <a:r>
              <a:rPr lang="de-DE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 du Château</a:t>
            </a:r>
          </a:p>
        </p:txBody>
      </p:sp>
      <p:sp>
        <p:nvSpPr>
          <p:cNvPr id="37" name="Textfeld 36">
            <a:hlinkClick r:id="rId7" action="ppaction://hlinksldjump"/>
            <a:extLst>
              <a:ext uri="{FF2B5EF4-FFF2-40B4-BE49-F238E27FC236}">
                <a16:creationId xmlns:a16="http://schemas.microsoft.com/office/drawing/2014/main" xmlns="" id="{FADEE85D-15AE-C648-9290-6612DD8A759E}"/>
              </a:ext>
            </a:extLst>
          </p:cNvPr>
          <p:cNvSpPr txBox="1"/>
          <p:nvPr/>
        </p:nvSpPr>
        <p:spPr>
          <a:xfrm>
            <a:off x="9015629" y="3138207"/>
            <a:ext cx="992186" cy="260211"/>
          </a:xfrm>
          <a:prstGeom prst="rect">
            <a:avLst/>
          </a:prstGeom>
        </p:spPr>
        <p:txBody>
          <a:bodyPr vert="horz" wrap="none" lIns="72000" tIns="45720" rIns="91440" bIns="4572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500"/>
              </a:spcBef>
            </a:pPr>
            <a:r>
              <a:rPr lang="de-DE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Le </a:t>
            </a:r>
            <a:r>
              <a:rPr lang="de-DE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Cathéor</a:t>
            </a:r>
            <a:endParaRPr lang="de-DE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charset="0"/>
            </a:endParaRPr>
          </a:p>
        </p:txBody>
      </p:sp>
      <p:sp>
        <p:nvSpPr>
          <p:cNvPr id="39" name="Textfeld 38">
            <a:hlinkClick r:id="rId8" action="ppaction://hlinksldjump"/>
            <a:extLst>
              <a:ext uri="{FF2B5EF4-FFF2-40B4-BE49-F238E27FC236}">
                <a16:creationId xmlns:a16="http://schemas.microsoft.com/office/drawing/2014/main" xmlns="" id="{1A069729-DA0D-6240-AD64-123635EE3857}"/>
              </a:ext>
            </a:extLst>
          </p:cNvPr>
          <p:cNvSpPr txBox="1"/>
          <p:nvPr/>
        </p:nvSpPr>
        <p:spPr>
          <a:xfrm>
            <a:off x="8363898" y="5371341"/>
            <a:ext cx="796556" cy="286232"/>
          </a:xfrm>
          <a:prstGeom prst="rect">
            <a:avLst/>
          </a:prstGeom>
        </p:spPr>
        <p:txBody>
          <a:bodyPr vert="horz" wrap="none" lIns="72000" tIns="45720" rIns="91440" bIns="45720" rtlCol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500"/>
              </a:spcBef>
            </a:pPr>
            <a:r>
              <a:rPr lang="de-DE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L’Auvent</a:t>
            </a:r>
            <a:endParaRPr lang="de-DE" sz="1400" i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charset="0"/>
            </a:endParaRPr>
          </a:p>
        </p:txBody>
      </p:sp>
      <p:sp>
        <p:nvSpPr>
          <p:cNvPr id="40" name="Textfeld 39">
            <a:hlinkClick r:id="rId9" action="ppaction://hlinksldjump"/>
            <a:extLst>
              <a:ext uri="{FF2B5EF4-FFF2-40B4-BE49-F238E27FC236}">
                <a16:creationId xmlns:a16="http://schemas.microsoft.com/office/drawing/2014/main" xmlns="" id="{97A3D841-0D86-5B4E-B808-9E375343D1F4}"/>
              </a:ext>
            </a:extLst>
          </p:cNvPr>
          <p:cNvSpPr txBox="1"/>
          <p:nvPr/>
        </p:nvSpPr>
        <p:spPr>
          <a:xfrm>
            <a:off x="8792632" y="4775108"/>
            <a:ext cx="1606136" cy="286232"/>
          </a:xfrm>
          <a:prstGeom prst="rect">
            <a:avLst/>
          </a:prstGeom>
        </p:spPr>
        <p:txBody>
          <a:bodyPr vert="horz" wrap="none" lIns="72000" tIns="45720" rIns="91440" bIns="45720" rtlCol="0" anchor="t" anchorCtr="0">
            <a:spAutoFit/>
          </a:bodyPr>
          <a:lstStyle>
            <a:defPPr>
              <a:defRPr lang="en-US"/>
            </a:defPPr>
            <a:lvl1pPr marL="173700" indent="-400050" defTabSz="914400">
              <a:lnSpc>
                <a:spcPct val="90000"/>
              </a:lnSpc>
              <a:spcBef>
                <a:spcPts val="500"/>
              </a:spcBef>
              <a:buFont typeface="+mj-lt"/>
              <a:buAutoNum type="romanUcPeriod" startAt="13"/>
              <a:defRPr sz="1400" i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defRPr>
            </a:lvl1pPr>
          </a:lstStyle>
          <a:p>
            <a:pPr marL="0" indent="0">
              <a:buNone/>
            </a:pPr>
            <a:r>
              <a:rPr lang="de-DE" b="1" dirty="0"/>
              <a:t> La Grande </a:t>
            </a:r>
            <a:r>
              <a:rPr lang="de-DE" b="1" dirty="0" err="1"/>
              <a:t>Maison</a:t>
            </a:r>
            <a:endParaRPr lang="de-DE" b="1" dirty="0"/>
          </a:p>
        </p:txBody>
      </p:sp>
      <p:sp>
        <p:nvSpPr>
          <p:cNvPr id="28" name="Textfeld 27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13A382-553A-C24D-9D8F-145E0787122D}"/>
              </a:ext>
            </a:extLst>
          </p:cNvPr>
          <p:cNvSpPr txBox="1"/>
          <p:nvPr/>
        </p:nvSpPr>
        <p:spPr>
          <a:xfrm>
            <a:off x="1308536" y="2860903"/>
            <a:ext cx="1216606" cy="236555"/>
          </a:xfrm>
          <a:prstGeom prst="rect">
            <a:avLst/>
          </a:prstGeom>
        </p:spPr>
        <p:txBody>
          <a:bodyPr vert="horz" wrap="none" lIns="72000" tIns="45720" rIns="91440" bIns="45720" rtlCol="0" anchor="t" anchorCtr="0">
            <a:spAutoFit/>
          </a:bodyPr>
          <a:lstStyle/>
          <a:p>
            <a:pPr algn="r" defTabSz="914400">
              <a:lnSpc>
                <a:spcPct val="90000"/>
              </a:lnSpc>
              <a:spcBef>
                <a:spcPts val="500"/>
              </a:spcBef>
            </a:pPr>
            <a:r>
              <a:rPr lang="de-DE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Les </a:t>
            </a:r>
            <a:r>
              <a:rPr lang="de-DE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Garennes</a:t>
            </a:r>
            <a:endParaRPr lang="de-DE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charset="0"/>
            </a:endParaRPr>
          </a:p>
        </p:txBody>
      </p:sp>
      <p:sp>
        <p:nvSpPr>
          <p:cNvPr id="29" name="Textfeld 2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20D6507-6BF9-EF43-9675-8EC9A290C3B1}"/>
              </a:ext>
            </a:extLst>
          </p:cNvPr>
          <p:cNvSpPr txBox="1"/>
          <p:nvPr/>
        </p:nvSpPr>
        <p:spPr>
          <a:xfrm>
            <a:off x="1521628" y="4775108"/>
            <a:ext cx="1421790" cy="286232"/>
          </a:xfrm>
          <a:prstGeom prst="rect">
            <a:avLst/>
          </a:prstGeom>
        </p:spPr>
        <p:txBody>
          <a:bodyPr vert="horz" wrap="none" lIns="72000" tIns="45720" rIns="91440" bIns="45720" rtlCol="0" anchor="t" anchorCtr="0">
            <a:spAutoFit/>
          </a:bodyPr>
          <a:lstStyle/>
          <a:p>
            <a:pPr algn="r" defTabSz="914400">
              <a:lnSpc>
                <a:spcPct val="90000"/>
              </a:lnSpc>
              <a:spcBef>
                <a:spcPts val="500"/>
              </a:spcBef>
            </a:pPr>
            <a:r>
              <a:rPr lang="de-DE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La </a:t>
            </a:r>
            <a:r>
              <a:rPr lang="de-DE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Moissonnerie</a:t>
            </a:r>
            <a:endParaRPr lang="de-DE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charset="0"/>
            </a:endParaRPr>
          </a:p>
        </p:txBody>
      </p:sp>
      <p:sp>
        <p:nvSpPr>
          <p:cNvPr id="30" name="Textfeld 29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827237-D220-7247-A4B1-6AFBE3E3EE72}"/>
              </a:ext>
            </a:extLst>
          </p:cNvPr>
          <p:cNvSpPr txBox="1"/>
          <p:nvPr/>
        </p:nvSpPr>
        <p:spPr>
          <a:xfrm>
            <a:off x="530972" y="3564699"/>
            <a:ext cx="2412446" cy="236555"/>
          </a:xfrm>
          <a:prstGeom prst="rect">
            <a:avLst/>
          </a:prstGeom>
        </p:spPr>
        <p:txBody>
          <a:bodyPr vert="horz" wrap="none" lIns="72000" tIns="45720" rIns="91440" bIns="45720" rtlCol="0" anchor="t" anchorCtr="0">
            <a:spAutoFit/>
          </a:bodyPr>
          <a:lstStyle/>
          <a:p>
            <a:pPr algn="r" defTabSz="914400">
              <a:lnSpc>
                <a:spcPct val="90000"/>
              </a:lnSpc>
              <a:spcBef>
                <a:spcPts val="500"/>
              </a:spcBef>
            </a:pPr>
            <a:r>
              <a:rPr lang="de-DE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La </a:t>
            </a:r>
            <a:r>
              <a:rPr lang="de-DE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Mezzannine</a:t>
            </a:r>
            <a:r>
              <a:rPr lang="de-DE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 des </a:t>
            </a:r>
            <a:r>
              <a:rPr lang="de-DE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Garennes</a:t>
            </a:r>
            <a:endParaRPr lang="de-DE" sz="1400" i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charset="0"/>
            </a:endParaRPr>
          </a:p>
        </p:txBody>
      </p:sp>
      <p:sp>
        <p:nvSpPr>
          <p:cNvPr id="31" name="Textfeld 30">
            <a:hlinkClick r:id="rId3" action="ppaction://hlinksldjump"/>
            <a:extLst>
              <a:ext uri="{FF2B5EF4-FFF2-40B4-BE49-F238E27FC236}">
                <a16:creationId xmlns:a16="http://schemas.microsoft.com/office/drawing/2014/main" xmlns="" id="{0D43C70F-4111-4E4F-BC5A-B57EC77C05C0}"/>
              </a:ext>
            </a:extLst>
          </p:cNvPr>
          <p:cNvSpPr txBox="1"/>
          <p:nvPr/>
        </p:nvSpPr>
        <p:spPr>
          <a:xfrm>
            <a:off x="1393211" y="2252772"/>
            <a:ext cx="1639799" cy="286232"/>
          </a:xfrm>
          <a:prstGeom prst="rect">
            <a:avLst/>
          </a:prstGeom>
        </p:spPr>
        <p:txBody>
          <a:bodyPr vert="horz" wrap="none" lIns="72000" tIns="45720" rIns="91440" bIns="45720" rtlCol="0" anchor="t" anchorCtr="0">
            <a:spAutoFit/>
          </a:bodyPr>
          <a:lstStyle/>
          <a:p>
            <a:pPr algn="r" defTabSz="914400">
              <a:lnSpc>
                <a:spcPct val="90000"/>
              </a:lnSpc>
              <a:spcBef>
                <a:spcPts val="500"/>
              </a:spcBef>
            </a:pPr>
            <a:r>
              <a:rPr lang="de-DE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La Cour </a:t>
            </a:r>
            <a:r>
              <a:rPr lang="de-DE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d’Honneur</a:t>
            </a:r>
            <a:r>
              <a:rPr lang="de-DE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 </a:t>
            </a:r>
          </a:p>
        </p:txBody>
      </p:sp>
      <p:sp>
        <p:nvSpPr>
          <p:cNvPr id="32" name="Textfeld 3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F9667B1-6C7C-0942-BDF3-2918257D74CB}"/>
              </a:ext>
            </a:extLst>
          </p:cNvPr>
          <p:cNvSpPr txBox="1"/>
          <p:nvPr/>
        </p:nvSpPr>
        <p:spPr>
          <a:xfrm>
            <a:off x="2675073" y="1793943"/>
            <a:ext cx="1078748" cy="286232"/>
          </a:xfrm>
          <a:prstGeom prst="rect">
            <a:avLst/>
          </a:prstGeom>
        </p:spPr>
        <p:txBody>
          <a:bodyPr vert="horz" wrap="none" lIns="72000" tIns="45720" rIns="91440" bIns="45720" rtlCol="0" anchor="t" anchorCtr="0">
            <a:spAutoFit/>
          </a:bodyPr>
          <a:lstStyle>
            <a:defPPr>
              <a:defRPr lang="en-US"/>
            </a:defPPr>
            <a:lvl1pPr indent="-226350" defTabSz="914400">
              <a:lnSpc>
                <a:spcPct val="90000"/>
              </a:lnSpc>
              <a:spcBef>
                <a:spcPts val="500"/>
              </a:spcBef>
              <a:buFont typeface="+mj-lt"/>
              <a:buAutoNum type="romanUcPeriod"/>
              <a:defRPr sz="1400" b="1" i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defRPr>
            </a:lvl1pPr>
          </a:lstStyle>
          <a:p>
            <a:pPr indent="0" algn="r">
              <a:buNone/>
            </a:pPr>
            <a:r>
              <a:rPr lang="de-DE" dirty="0"/>
              <a:t>Le </a:t>
            </a:r>
            <a:r>
              <a:rPr lang="de-DE" dirty="0" err="1"/>
              <a:t>Domaine</a:t>
            </a:r>
            <a:endParaRPr lang="de-DE" dirty="0"/>
          </a:p>
        </p:txBody>
      </p:sp>
      <p:sp>
        <p:nvSpPr>
          <p:cNvPr id="35" name="Textfeld 34">
            <a:hlinkClick r:id="rId4" action="ppaction://hlinksldjump"/>
            <a:extLst>
              <a:ext uri="{FF2B5EF4-FFF2-40B4-BE49-F238E27FC236}">
                <a16:creationId xmlns:a16="http://schemas.microsoft.com/office/drawing/2014/main" xmlns="" id="{64ADDA48-2F4B-4E44-96C8-0EF67452B387}"/>
              </a:ext>
            </a:extLst>
          </p:cNvPr>
          <p:cNvSpPr txBox="1"/>
          <p:nvPr/>
        </p:nvSpPr>
        <p:spPr>
          <a:xfrm>
            <a:off x="719664" y="4160932"/>
            <a:ext cx="1952000" cy="236555"/>
          </a:xfrm>
          <a:prstGeom prst="rect">
            <a:avLst/>
          </a:prstGeom>
        </p:spPr>
        <p:txBody>
          <a:bodyPr vert="horz" wrap="none" lIns="72000" tIns="45720" rIns="91440" bIns="45720" rtlCol="0" anchor="t" anchorCtr="0">
            <a:spAutoFit/>
          </a:bodyPr>
          <a:lstStyle/>
          <a:p>
            <a:pPr algn="r" defTabSz="914400">
              <a:lnSpc>
                <a:spcPct val="90000"/>
              </a:lnSpc>
              <a:spcBef>
                <a:spcPts val="500"/>
              </a:spcBef>
            </a:pPr>
            <a:r>
              <a:rPr lang="de-DE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Le Jardin des </a:t>
            </a:r>
            <a:r>
              <a:rPr lang="de-DE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Garennes</a:t>
            </a:r>
            <a:endParaRPr lang="de-DE" sz="1400" i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charset="0"/>
            </a:endParaRPr>
          </a:p>
        </p:txBody>
      </p:sp>
      <p:sp>
        <p:nvSpPr>
          <p:cNvPr id="38" name="Textfeld 37">
            <a:hlinkClick r:id="rId12" action="ppaction://hlinksldjump"/>
            <a:extLst>
              <a:ext uri="{FF2B5EF4-FFF2-40B4-BE49-F238E27FC236}">
                <a16:creationId xmlns:a16="http://schemas.microsoft.com/office/drawing/2014/main" xmlns="" id="{054C21B0-C5ED-CE49-BC68-128E4B86E23B}"/>
              </a:ext>
            </a:extLst>
          </p:cNvPr>
          <p:cNvSpPr txBox="1"/>
          <p:nvPr/>
        </p:nvSpPr>
        <p:spPr>
          <a:xfrm>
            <a:off x="2116652" y="5967573"/>
            <a:ext cx="1637169" cy="286232"/>
          </a:xfrm>
          <a:prstGeom prst="rect">
            <a:avLst/>
          </a:prstGeom>
        </p:spPr>
        <p:txBody>
          <a:bodyPr vert="horz" wrap="none" lIns="72000" tIns="45720" rIns="91440" bIns="45720" rtlCol="0" anchor="t" anchorCtr="0">
            <a:spAutoFit/>
          </a:bodyPr>
          <a:lstStyle/>
          <a:p>
            <a:pPr algn="r" defTabSz="914400">
              <a:lnSpc>
                <a:spcPct val="90000"/>
              </a:lnSpc>
              <a:spcBef>
                <a:spcPts val="500"/>
              </a:spcBef>
            </a:pPr>
            <a:r>
              <a:rPr lang="de-DE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Le </a:t>
            </a:r>
            <a:r>
              <a:rPr lang="de-DE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Pré</a:t>
            </a:r>
            <a:r>
              <a:rPr lang="de-DE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 </a:t>
            </a:r>
            <a:r>
              <a:rPr lang="de-DE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aux</a:t>
            </a:r>
            <a:r>
              <a:rPr lang="de-DE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 Lauriers</a:t>
            </a:r>
          </a:p>
        </p:txBody>
      </p:sp>
      <p:sp>
        <p:nvSpPr>
          <p:cNvPr id="41" name="Textfeld 4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A3BC99E-0B7F-5240-A808-FA104358A3D6}"/>
              </a:ext>
            </a:extLst>
          </p:cNvPr>
          <p:cNvSpPr txBox="1"/>
          <p:nvPr/>
        </p:nvSpPr>
        <p:spPr>
          <a:xfrm>
            <a:off x="878306" y="5371341"/>
            <a:ext cx="2309988" cy="286232"/>
          </a:xfrm>
          <a:prstGeom prst="rect">
            <a:avLst/>
          </a:prstGeom>
        </p:spPr>
        <p:txBody>
          <a:bodyPr vert="horz" wrap="square" lIns="72000" tIns="45720" rIns="91440" bIns="45720" rtlCol="0" anchor="t" anchorCtr="0">
            <a:spAutoFit/>
          </a:bodyPr>
          <a:lstStyle/>
          <a:p>
            <a:pPr algn="r" defTabSz="914400">
              <a:lnSpc>
                <a:spcPct val="90000"/>
              </a:lnSpc>
              <a:spcBef>
                <a:spcPts val="500"/>
              </a:spcBef>
            </a:pPr>
            <a:r>
              <a:rPr lang="de-DE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Le </a:t>
            </a:r>
            <a:r>
              <a:rPr lang="de-DE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Parking</a:t>
            </a:r>
            <a:r>
              <a:rPr lang="de-DE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 </a:t>
            </a:r>
            <a:r>
              <a:rPr lang="de-DE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rPr>
              <a:t>Principal</a:t>
            </a:r>
            <a:endParaRPr lang="de-DE" sz="1400" i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charset="0"/>
            </a:endParaRPr>
          </a:p>
        </p:txBody>
      </p: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xmlns="" id="{FF8A0953-A659-C747-9E6C-CAFF5CD4ABC7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5817662" y="1937059"/>
            <a:ext cx="2117711" cy="811978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xmlns="" id="{ED6E0EE0-534C-E04D-ADAA-7A74AB0C8FC6}"/>
              </a:ext>
            </a:extLst>
          </p:cNvPr>
          <p:cNvCxnSpPr>
            <a:cxnSpLocks/>
          </p:cNvCxnSpPr>
          <p:nvPr/>
        </p:nvCxnSpPr>
        <p:spPr>
          <a:xfrm flipH="1" flipV="1">
            <a:off x="3825680" y="2014169"/>
            <a:ext cx="837895" cy="169042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>
            <a:extLst>
              <a:ext uri="{FF2B5EF4-FFF2-40B4-BE49-F238E27FC236}">
                <a16:creationId xmlns:a16="http://schemas.microsoft.com/office/drawing/2014/main" xmlns="" id="{EE27807B-4836-9847-A944-F9071B699852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6125029" y="3725758"/>
            <a:ext cx="2667603" cy="1192466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63A9DCD4-1544-3E40-BCF6-86ED6B5770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</a:p>
        </p:txBody>
      </p:sp>
      <p:cxnSp>
        <p:nvCxnSpPr>
          <p:cNvPr id="66" name="Gerade Verbindung 65">
            <a:extLst>
              <a:ext uri="{FF2B5EF4-FFF2-40B4-BE49-F238E27FC236}">
                <a16:creationId xmlns:a16="http://schemas.microsoft.com/office/drawing/2014/main" xmlns="" id="{8FEBC2B8-C1F2-854A-BE4B-730D85906A1F}"/>
              </a:ext>
            </a:extLst>
          </p:cNvPr>
          <p:cNvCxnSpPr>
            <a:cxnSpLocks/>
            <a:endCxn id="28" idx="3"/>
          </p:cNvCxnSpPr>
          <p:nvPr/>
        </p:nvCxnSpPr>
        <p:spPr>
          <a:xfrm flipH="1" flipV="1">
            <a:off x="2525142" y="2979181"/>
            <a:ext cx="2395143" cy="351459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>
            <a:extLst>
              <a:ext uri="{FF2B5EF4-FFF2-40B4-BE49-F238E27FC236}">
                <a16:creationId xmlns:a16="http://schemas.microsoft.com/office/drawing/2014/main" xmlns="" id="{B23239A8-04A8-CE47-B746-C7F61A36A6AC}"/>
              </a:ext>
            </a:extLst>
          </p:cNvPr>
          <p:cNvCxnSpPr>
            <a:cxnSpLocks/>
            <a:endCxn id="35" idx="3"/>
          </p:cNvCxnSpPr>
          <p:nvPr/>
        </p:nvCxnSpPr>
        <p:spPr>
          <a:xfrm flipH="1">
            <a:off x="2671664" y="4069568"/>
            <a:ext cx="1872812" cy="209642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>
            <a:extLst>
              <a:ext uri="{FF2B5EF4-FFF2-40B4-BE49-F238E27FC236}">
                <a16:creationId xmlns:a16="http://schemas.microsoft.com/office/drawing/2014/main" xmlns="" id="{D5269C72-A834-5842-B3A6-E2B54C8B5994}"/>
              </a:ext>
            </a:extLst>
          </p:cNvPr>
          <p:cNvCxnSpPr>
            <a:cxnSpLocks/>
          </p:cNvCxnSpPr>
          <p:nvPr/>
        </p:nvCxnSpPr>
        <p:spPr>
          <a:xfrm flipH="1">
            <a:off x="2758104" y="3285291"/>
            <a:ext cx="2840703" cy="440467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>
            <a:extLst>
              <a:ext uri="{FF2B5EF4-FFF2-40B4-BE49-F238E27FC236}">
                <a16:creationId xmlns:a16="http://schemas.microsoft.com/office/drawing/2014/main" xmlns="" id="{7B32E35A-BD73-8B4F-81A7-4A8BBB643A8C}"/>
              </a:ext>
            </a:extLst>
          </p:cNvPr>
          <p:cNvCxnSpPr>
            <a:cxnSpLocks/>
          </p:cNvCxnSpPr>
          <p:nvPr/>
        </p:nvCxnSpPr>
        <p:spPr>
          <a:xfrm flipH="1" flipV="1">
            <a:off x="3051936" y="2390175"/>
            <a:ext cx="2591811" cy="1192466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>
            <a:extLst>
              <a:ext uri="{FF2B5EF4-FFF2-40B4-BE49-F238E27FC236}">
                <a16:creationId xmlns:a16="http://schemas.microsoft.com/office/drawing/2014/main" xmlns="" id="{BB16AC6C-8E0C-6E42-AAAF-7278814D0658}"/>
              </a:ext>
            </a:extLst>
          </p:cNvPr>
          <p:cNvCxnSpPr>
            <a:cxnSpLocks/>
            <a:endCxn id="29" idx="3"/>
          </p:cNvCxnSpPr>
          <p:nvPr/>
        </p:nvCxnSpPr>
        <p:spPr>
          <a:xfrm flipH="1" flipV="1">
            <a:off x="2943418" y="4918224"/>
            <a:ext cx="1178618" cy="117982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80">
            <a:extLst>
              <a:ext uri="{FF2B5EF4-FFF2-40B4-BE49-F238E27FC236}">
                <a16:creationId xmlns:a16="http://schemas.microsoft.com/office/drawing/2014/main" xmlns="" id="{D03865A9-B5F7-9A46-B0C0-51C767555551}"/>
              </a:ext>
            </a:extLst>
          </p:cNvPr>
          <p:cNvCxnSpPr>
            <a:cxnSpLocks/>
            <a:endCxn id="41" idx="3"/>
          </p:cNvCxnSpPr>
          <p:nvPr/>
        </p:nvCxnSpPr>
        <p:spPr>
          <a:xfrm flipH="1">
            <a:off x="3188294" y="5489321"/>
            <a:ext cx="1886628" cy="25136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83">
            <a:extLst>
              <a:ext uri="{FF2B5EF4-FFF2-40B4-BE49-F238E27FC236}">
                <a16:creationId xmlns:a16="http://schemas.microsoft.com/office/drawing/2014/main" xmlns="" id="{4E29D39C-0651-0D4D-8905-2672BCEF7AA1}"/>
              </a:ext>
            </a:extLst>
          </p:cNvPr>
          <p:cNvCxnSpPr>
            <a:cxnSpLocks/>
          </p:cNvCxnSpPr>
          <p:nvPr/>
        </p:nvCxnSpPr>
        <p:spPr>
          <a:xfrm flipH="1" flipV="1">
            <a:off x="3752619" y="6139076"/>
            <a:ext cx="1561245" cy="134627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>
            <a:extLst>
              <a:ext uri="{FF2B5EF4-FFF2-40B4-BE49-F238E27FC236}">
                <a16:creationId xmlns:a16="http://schemas.microsoft.com/office/drawing/2014/main" xmlns="" id="{AF06FCAA-37ED-1747-90A3-47F20E3C4B67}"/>
              </a:ext>
            </a:extLst>
          </p:cNvPr>
          <p:cNvCxnSpPr>
            <a:cxnSpLocks/>
          </p:cNvCxnSpPr>
          <p:nvPr/>
        </p:nvCxnSpPr>
        <p:spPr>
          <a:xfrm flipV="1">
            <a:off x="6705191" y="2705068"/>
            <a:ext cx="2152827" cy="207200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>
            <a:extLst>
              <a:ext uri="{FF2B5EF4-FFF2-40B4-BE49-F238E27FC236}">
                <a16:creationId xmlns:a16="http://schemas.microsoft.com/office/drawing/2014/main" xmlns="" id="{599CCB29-02A8-D24B-9AAF-C285968A9DC2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7633507" y="3680277"/>
            <a:ext cx="1464945" cy="86153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>
            <a:extLst>
              <a:ext uri="{FF2B5EF4-FFF2-40B4-BE49-F238E27FC236}">
                <a16:creationId xmlns:a16="http://schemas.microsoft.com/office/drawing/2014/main" xmlns="" id="{D729A781-2B46-AA4E-8CDA-4E56B710C77C}"/>
              </a:ext>
            </a:extLst>
          </p:cNvPr>
          <p:cNvCxnSpPr>
            <a:cxnSpLocks/>
            <a:endCxn id="37" idx="1"/>
          </p:cNvCxnSpPr>
          <p:nvPr/>
        </p:nvCxnSpPr>
        <p:spPr>
          <a:xfrm flipV="1">
            <a:off x="6705191" y="3268313"/>
            <a:ext cx="2310438" cy="194809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98">
            <a:extLst>
              <a:ext uri="{FF2B5EF4-FFF2-40B4-BE49-F238E27FC236}">
                <a16:creationId xmlns:a16="http://schemas.microsoft.com/office/drawing/2014/main" xmlns="" id="{D5A11160-5C20-2044-99AE-E784797E5C7F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6519370" y="3689693"/>
            <a:ext cx="2496259" cy="632298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101">
            <a:extLst>
              <a:ext uri="{FF2B5EF4-FFF2-40B4-BE49-F238E27FC236}">
                <a16:creationId xmlns:a16="http://schemas.microsoft.com/office/drawing/2014/main" xmlns="" id="{22469DEC-76C5-3C4B-BF88-85FA90D1B01C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6389370" y="5514457"/>
            <a:ext cx="1974528" cy="327894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feld 104">
            <a:extLst>
              <a:ext uri="{FF2B5EF4-FFF2-40B4-BE49-F238E27FC236}">
                <a16:creationId xmlns:a16="http://schemas.microsoft.com/office/drawing/2014/main" xmlns="" id="{542EB393-5977-BF46-BF76-7F8170647C35}"/>
              </a:ext>
            </a:extLst>
          </p:cNvPr>
          <p:cNvSpPr txBox="1"/>
          <p:nvPr/>
        </p:nvSpPr>
        <p:spPr>
          <a:xfrm>
            <a:off x="10321409" y="6151362"/>
            <a:ext cx="1433012" cy="244682"/>
          </a:xfrm>
          <a:prstGeom prst="rect">
            <a:avLst/>
          </a:prstGeom>
        </p:spPr>
        <p:txBody>
          <a:bodyPr vert="horz" wrap="none" lIns="72000" tIns="45720" rIns="91440" bIns="45720" rtlCol="0" anchor="t" anchorCtr="0">
            <a:spAutoFit/>
          </a:bodyPr>
          <a:lstStyle>
            <a:defPPr>
              <a:defRPr lang="en-US"/>
            </a:defPPr>
            <a:lvl1pPr indent="-226350" defTabSz="914400">
              <a:lnSpc>
                <a:spcPct val="90000"/>
              </a:lnSpc>
              <a:spcBef>
                <a:spcPts val="500"/>
              </a:spcBef>
              <a:buFont typeface="+mj-lt"/>
              <a:buAutoNum type="romanUcPeriod" startAt="10"/>
              <a:defRPr sz="1400" b="1" i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</a:defRPr>
            </a:lvl1pPr>
          </a:lstStyle>
          <a:p>
            <a:pPr indent="0">
              <a:buNone/>
            </a:pPr>
            <a:r>
              <a:rPr lang="de-DE" sz="1100" dirty="0" err="1"/>
              <a:t>Bâtiments</a:t>
            </a:r>
            <a:r>
              <a:rPr lang="de-DE" sz="1100" dirty="0"/>
              <a:t> </a:t>
            </a:r>
            <a:r>
              <a:rPr lang="de-DE" sz="1100" dirty="0" err="1"/>
              <a:t>principaux</a:t>
            </a:r>
            <a:endParaRPr lang="de-DE" sz="1100" dirty="0"/>
          </a:p>
        </p:txBody>
      </p:sp>
      <p:cxnSp>
        <p:nvCxnSpPr>
          <p:cNvPr id="42" name="Gerade Verbindung 87">
            <a:extLst>
              <a:ext uri="{FF2B5EF4-FFF2-40B4-BE49-F238E27FC236}">
                <a16:creationId xmlns:a16="http://schemas.microsoft.com/office/drawing/2014/main" xmlns="" id="{AF06FCAA-37ED-1747-90A3-47F20E3C4B67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7377281" y="2319399"/>
            <a:ext cx="1131001" cy="334868"/>
          </a:xfrm>
          <a:prstGeom prst="line">
            <a:avLst/>
          </a:prstGeom>
          <a:ln w="12700" cap="rnd">
            <a:solidFill>
              <a:schemeClr val="bg2">
                <a:lumMod val="50000"/>
              </a:schemeClr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1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422ACCCB-2621-0145-BDD5-5096C77F2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 </a:t>
            </a:r>
            <a:r>
              <a:rPr lang="de-DE" dirty="0"/>
              <a:t>Cour des </a:t>
            </a:r>
            <a:r>
              <a:rPr lang="de-DE" dirty="0" err="1"/>
              <a:t>Tilleuls</a:t>
            </a:r>
            <a:r>
              <a:rPr lang="de-DE" dirty="0"/>
              <a:t> –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F9C3A83A-3689-C44E-B0AC-F08C20244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AC51227A-E090-9642-B401-BC554EDF8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9" name="Grafik 5">
            <a:extLst>
              <a:ext uri="{FF2B5EF4-FFF2-40B4-BE49-F238E27FC236}">
                <a16:creationId xmlns="" xmlns:a16="http://schemas.microsoft.com/office/drawing/2014/main" id="{03C415C2-0BD6-7941-9567-EB7C919EB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4075374"/>
            <a:ext cx="2735263" cy="2092801"/>
          </a:xfrm>
          <a:prstGeom prst="rect">
            <a:avLst/>
          </a:prstGeom>
        </p:spPr>
      </p:pic>
      <p:pic>
        <p:nvPicPr>
          <p:cNvPr id="10" name="Grafik 5">
            <a:extLst>
              <a:ext uri="{FF2B5EF4-FFF2-40B4-BE49-F238E27FC236}">
                <a16:creationId xmlns="" xmlns:a16="http://schemas.microsoft.com/office/drawing/2014/main" id="{FD525C1E-1E59-3541-A293-169D766AF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1" y="1886477"/>
            <a:ext cx="5660502" cy="4298463"/>
          </a:xfrm>
          <a:prstGeom prst="rect">
            <a:avLst/>
          </a:prstGeom>
        </p:spPr>
      </p:pic>
      <p:pic>
        <p:nvPicPr>
          <p:cNvPr id="11" name="Grafik 5">
            <a:extLst>
              <a:ext uri="{FF2B5EF4-FFF2-40B4-BE49-F238E27FC236}">
                <a16:creationId xmlns="" xmlns:a16="http://schemas.microsoft.com/office/drawing/2014/main" id="{48731DF8-4B77-6544-A853-B0E79FE5F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70" y="1882093"/>
            <a:ext cx="2728506" cy="2087631"/>
          </a:xfrm>
          <a:prstGeom prst="rect">
            <a:avLst/>
          </a:prstGeom>
        </p:spPr>
      </p:pic>
      <p:sp>
        <p:nvSpPr>
          <p:cNvPr id="12" name="180-Grad-Pfeil 11">
            <a:hlinkClick r:id="rId5" action="ppaction://hlinksldjump"/>
            <a:extLst>
              <a:ext uri="{FF2B5EF4-FFF2-40B4-BE49-F238E27FC236}">
                <a16:creationId xmlns="" xmlns:a16="http://schemas.microsoft.com/office/drawing/2014/main" id="{E25BC511-C946-664A-8978-100898BA74ED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="" xmlns:a16="http://schemas.microsoft.com/office/drawing/2014/main" id="{D99EF099-550C-2F41-AC47-FA0FBAB48649}"/>
              </a:ext>
            </a:extLst>
          </p:cNvPr>
          <p:cNvSpPr txBox="1"/>
          <p:nvPr/>
        </p:nvSpPr>
        <p:spPr>
          <a:xfrm>
            <a:off x="8975725" y="4076700"/>
            <a:ext cx="2736850" cy="209147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677863" indent="-271463"/>
            <a:r>
              <a:rPr lang="de-DE" dirty="0" err="1"/>
              <a:t>Superficie</a:t>
            </a:r>
            <a:r>
              <a:rPr lang="de-DE" dirty="0"/>
              <a:t> :</a:t>
            </a:r>
          </a:p>
          <a:p>
            <a:pPr marL="677863" indent="-271463">
              <a:buFont typeface="Wingdings" pitchFamily="2" charset="2"/>
              <a:buChar char="v"/>
            </a:pPr>
            <a:r>
              <a:rPr lang="de-DE" sz="1400" dirty="0"/>
              <a:t>≈ 768 m</a:t>
            </a:r>
            <a:r>
              <a:rPr lang="de-DE" sz="1400" baseline="30000" dirty="0"/>
              <a:t>2</a:t>
            </a:r>
            <a:endParaRPr lang="de-DE" sz="1400" baseline="30000" dirty="0">
              <a:highlight>
                <a:srgbClr val="FFFF00"/>
              </a:highlight>
            </a:endParaRPr>
          </a:p>
          <a:p>
            <a:pPr marL="677863" indent="-271463"/>
            <a:r>
              <a:rPr lang="de-DE" dirty="0" err="1"/>
              <a:t>Dimensions</a:t>
            </a:r>
            <a:r>
              <a:rPr lang="de-DE" dirty="0"/>
              <a:t> :</a:t>
            </a:r>
          </a:p>
          <a:p>
            <a:pPr marL="677863" indent="-271463">
              <a:buFont typeface="Wingdings" pitchFamily="2" charset="2"/>
              <a:buChar char="v"/>
            </a:pPr>
            <a:r>
              <a:rPr lang="de-DE" sz="1400" dirty="0"/>
              <a:t>≈ (21 m x 18 m) + </a:t>
            </a:r>
            <a:br>
              <a:rPr lang="de-DE" sz="1400" dirty="0"/>
            </a:br>
            <a:r>
              <a:rPr lang="de-DE" sz="1400" dirty="0"/>
              <a:t>(15 m x 26 m)</a:t>
            </a:r>
          </a:p>
          <a:p>
            <a:pPr marL="677863" indent="-271463">
              <a:buFont typeface="Wingdings" pitchFamily="2" charset="2"/>
              <a:buChar char="v"/>
            </a:pPr>
            <a:endParaRPr lang="de-DE" sz="1400" dirty="0"/>
          </a:p>
        </p:txBody>
      </p:sp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0E133CF1-91EC-5A4B-8279-74BCAE648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5" y="1886477"/>
            <a:ext cx="2736850" cy="208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4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AB5FF1B3-93A6-5F42-B549-8D2756495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Les </a:t>
            </a:r>
            <a:r>
              <a:rPr lang="de-DE" dirty="0" err="1"/>
              <a:t>Garennes</a:t>
            </a:r>
            <a:r>
              <a:rPr lang="de-DE" dirty="0"/>
              <a:t> –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14247661-3789-764B-9BB9-A66B9C07FB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5FC2F056-6176-814F-8AF5-F786B1AEAB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</a:t>
            </a:r>
            <a:r>
              <a:rPr lang="fr-FR" dirty="0" err="1" smtClean="0"/>
              <a:t>Francez</a:t>
            </a:r>
            <a:endParaRPr lang="de-DE" dirty="0"/>
          </a:p>
        </p:txBody>
      </p:sp>
      <p:pic>
        <p:nvPicPr>
          <p:cNvPr id="8" name="Grafik 5">
            <a:extLst>
              <a:ext uri="{FF2B5EF4-FFF2-40B4-BE49-F238E27FC236}">
                <a16:creationId xmlns="" xmlns:a16="http://schemas.microsoft.com/office/drawing/2014/main" id="{E37A7280-EEF4-0140-8907-E357D18BB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46" y="4078502"/>
            <a:ext cx="2727284" cy="2086696"/>
          </a:xfrm>
          <a:prstGeom prst="rect">
            <a:avLst/>
          </a:prstGeom>
        </p:spPr>
      </p:pic>
      <p:pic>
        <p:nvPicPr>
          <p:cNvPr id="9" name="Grafik 5">
            <a:extLst>
              <a:ext uri="{FF2B5EF4-FFF2-40B4-BE49-F238E27FC236}">
                <a16:creationId xmlns="" xmlns:a16="http://schemas.microsoft.com/office/drawing/2014/main" id="{3FB5F7AA-BEFA-D648-BF8C-61F3CDB41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7" y="1888771"/>
            <a:ext cx="5642183" cy="4284552"/>
          </a:xfrm>
          <a:prstGeom prst="rect">
            <a:avLst/>
          </a:prstGeom>
        </p:spPr>
      </p:pic>
      <p:sp>
        <p:nvSpPr>
          <p:cNvPr id="12" name="180-Grad-Pfeil 11">
            <a:hlinkClick r:id="rId4" action="ppaction://hlinksldjump"/>
            <a:extLst>
              <a:ext uri="{FF2B5EF4-FFF2-40B4-BE49-F238E27FC236}">
                <a16:creationId xmlns="" xmlns:a16="http://schemas.microsoft.com/office/drawing/2014/main" id="{9A6DCBA9-7867-2C41-BA8D-BC0B1A589EFD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3" name="Grafik 5">
            <a:extLst>
              <a:ext uri="{FF2B5EF4-FFF2-40B4-BE49-F238E27FC236}">
                <a16:creationId xmlns="" xmlns:a16="http://schemas.microsoft.com/office/drawing/2014/main" id="{E37A7280-EEF4-0140-8907-E357D18BB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46" y="1891343"/>
            <a:ext cx="2727284" cy="2086696"/>
          </a:xfrm>
          <a:prstGeom prst="rect">
            <a:avLst/>
          </a:prstGeom>
        </p:spPr>
      </p:pic>
      <p:pic>
        <p:nvPicPr>
          <p:cNvPr id="14" name="Grafik 5">
            <a:extLst>
              <a:ext uri="{FF2B5EF4-FFF2-40B4-BE49-F238E27FC236}">
                <a16:creationId xmlns="" xmlns:a16="http://schemas.microsoft.com/office/drawing/2014/main" id="{E37A7280-EEF4-0140-8907-E357D18BB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91" y="1889423"/>
            <a:ext cx="2727284" cy="2086696"/>
          </a:xfrm>
          <a:prstGeom prst="rect">
            <a:avLst/>
          </a:prstGeom>
        </p:spPr>
      </p:pic>
      <p:pic>
        <p:nvPicPr>
          <p:cNvPr id="15" name="Grafik 5">
            <a:extLst>
              <a:ext uri="{FF2B5EF4-FFF2-40B4-BE49-F238E27FC236}">
                <a16:creationId xmlns="" xmlns:a16="http://schemas.microsoft.com/office/drawing/2014/main" id="{E37A7280-EEF4-0140-8907-E357D18BBE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91" y="4085975"/>
            <a:ext cx="2727284" cy="208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8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5A67183D-34A3-2C43-BF55-F639C718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</a:t>
            </a:r>
            <a:r>
              <a:rPr lang="fr-FR" dirty="0"/>
              <a:t>Garennes </a:t>
            </a:r>
            <a:r>
              <a:rPr lang="de-DE" dirty="0"/>
              <a:t>– </a:t>
            </a:r>
            <a:r>
              <a:rPr lang="fr-FR" dirty="0" smtClean="0"/>
              <a:t>(1/2</a:t>
            </a:r>
            <a:r>
              <a:rPr lang="fr-FR" dirty="0"/>
              <a:t>) Plan des </a:t>
            </a:r>
            <a:r>
              <a:rPr lang="fr-FR" dirty="0" smtClean="0"/>
              <a:t>salons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2B95CFBE-9CB3-5241-B3FC-F64D07B161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FEEE30DB-1AB9-104A-887B-2A8CF66288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1DE70E7C-3BE9-5046-AAE9-6AF389898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9" y="1785250"/>
            <a:ext cx="8236131" cy="473836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2F2EABE7-7533-4244-BD99-378A5AB4264D}"/>
              </a:ext>
            </a:extLst>
          </p:cNvPr>
          <p:cNvSpPr txBox="1"/>
          <p:nvPr/>
        </p:nvSpPr>
        <p:spPr>
          <a:xfrm>
            <a:off x="8160588" y="1874086"/>
            <a:ext cx="3751325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v"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0" indent="0">
              <a:buNone/>
            </a:pPr>
            <a:r>
              <a:rPr lang="de-DE" dirty="0" err="1"/>
              <a:t>Configurations</a:t>
            </a:r>
            <a:r>
              <a:rPr lang="de-DE" dirty="0"/>
              <a:t> </a:t>
            </a:r>
            <a:r>
              <a:rPr lang="de-DE" dirty="0" err="1"/>
              <a:t>possibles</a:t>
            </a:r>
            <a:r>
              <a:rPr lang="de-DE" dirty="0"/>
              <a:t> des </a:t>
            </a:r>
            <a:r>
              <a:rPr lang="de-DE" b="1" dirty="0" err="1"/>
              <a:t>Garennes</a:t>
            </a:r>
            <a:r>
              <a:rPr lang="de-DE" dirty="0"/>
              <a:t> – ≈ 660 m²  (60 m x 8 m + 24 m x 7,7 m) :</a:t>
            </a:r>
          </a:p>
          <a:p>
            <a:r>
              <a:rPr lang="de-DE" dirty="0"/>
              <a:t>690 p en </a:t>
            </a:r>
            <a:r>
              <a:rPr lang="de-DE" dirty="0" err="1"/>
              <a:t>théâtre</a:t>
            </a:r>
            <a:endParaRPr lang="de-DE" dirty="0"/>
          </a:p>
          <a:p>
            <a:r>
              <a:rPr lang="de-DE" dirty="0"/>
              <a:t>450 p en </a:t>
            </a:r>
            <a:r>
              <a:rPr lang="de-DE" dirty="0" err="1"/>
              <a:t>chaises</a:t>
            </a:r>
            <a:r>
              <a:rPr lang="de-DE" dirty="0"/>
              <a:t> </a:t>
            </a:r>
            <a:r>
              <a:rPr lang="de-DE" dirty="0" err="1"/>
              <a:t>tablettes</a:t>
            </a:r>
            <a:endParaRPr lang="de-DE" dirty="0"/>
          </a:p>
          <a:p>
            <a:r>
              <a:rPr lang="de-DE" dirty="0"/>
              <a:t>350 p en </a:t>
            </a:r>
            <a:r>
              <a:rPr lang="de-DE" dirty="0" err="1"/>
              <a:t>classe</a:t>
            </a:r>
            <a:r>
              <a:rPr lang="de-DE" dirty="0"/>
              <a:t> (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seul</a:t>
            </a:r>
            <a:r>
              <a:rPr lang="de-DE" dirty="0"/>
              <a:t> </a:t>
            </a:r>
            <a:r>
              <a:rPr lang="de-DE" dirty="0" err="1"/>
              <a:t>côté</a:t>
            </a:r>
            <a:r>
              <a:rPr lang="de-DE" dirty="0"/>
              <a:t>)</a:t>
            </a:r>
          </a:p>
          <a:p>
            <a:r>
              <a:rPr lang="de-DE" dirty="0"/>
              <a:t>285 p en </a:t>
            </a:r>
            <a:r>
              <a:rPr lang="de-DE" dirty="0" err="1"/>
              <a:t>cabaret</a:t>
            </a:r>
            <a:r>
              <a:rPr lang="de-DE" dirty="0"/>
              <a:t> </a:t>
            </a:r>
            <a:r>
              <a:rPr lang="de-DE" dirty="0" err="1"/>
              <a:t>demi-lune</a:t>
            </a:r>
            <a:endParaRPr lang="de-DE" dirty="0"/>
          </a:p>
          <a:p>
            <a:r>
              <a:rPr lang="de-DE" dirty="0"/>
              <a:t>50 à 60 p en „U“ </a:t>
            </a:r>
          </a:p>
          <a:p>
            <a:r>
              <a:rPr lang="de-DE" dirty="0"/>
              <a:t>610 p en 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rondes</a:t>
            </a:r>
            <a:endParaRPr lang="de-DE" dirty="0"/>
          </a:p>
          <a:p>
            <a:r>
              <a:rPr lang="de-DE" dirty="0"/>
              <a:t>850 p en </a:t>
            </a:r>
            <a:r>
              <a:rPr lang="de-DE" dirty="0" err="1"/>
              <a:t>cocktail</a:t>
            </a:r>
            <a:endParaRPr lang="de-DE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9" name="180-Grad-Pfeil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0BD1A7E3-449B-F849-B6A5-A2749A8604F0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BD49CFB6-E107-3248-99DF-12F4317B0CFC}"/>
              </a:ext>
            </a:extLst>
          </p:cNvPr>
          <p:cNvSpPr/>
          <p:nvPr/>
        </p:nvSpPr>
        <p:spPr>
          <a:xfrm rot="545089">
            <a:off x="1321962" y="2911959"/>
            <a:ext cx="6391327" cy="8312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="" xmlns:a16="http://schemas.microsoft.com/office/drawing/2014/main" id="{DED9A181-D52B-1744-BF55-516B3A4697A0}"/>
              </a:ext>
            </a:extLst>
          </p:cNvPr>
          <p:cNvSpPr/>
          <p:nvPr/>
        </p:nvSpPr>
        <p:spPr>
          <a:xfrm rot="545089">
            <a:off x="1271254" y="3455036"/>
            <a:ext cx="2852073" cy="10999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0083035E-5353-3D4A-84DA-C470D905AF42}"/>
              </a:ext>
            </a:extLst>
          </p:cNvPr>
          <p:cNvSpPr/>
          <p:nvPr/>
        </p:nvSpPr>
        <p:spPr>
          <a:xfrm rot="5460000">
            <a:off x="2366908" y="4520725"/>
            <a:ext cx="2593629" cy="874075"/>
          </a:xfrm>
          <a:custGeom>
            <a:avLst/>
            <a:gdLst>
              <a:gd name="connsiteX0" fmla="*/ 0 w 2632931"/>
              <a:gd name="connsiteY0" fmla="*/ 0 h 857520"/>
              <a:gd name="connsiteX1" fmla="*/ 2632931 w 2632931"/>
              <a:gd name="connsiteY1" fmla="*/ 0 h 857520"/>
              <a:gd name="connsiteX2" fmla="*/ 2632931 w 2632931"/>
              <a:gd name="connsiteY2" fmla="*/ 857520 h 857520"/>
              <a:gd name="connsiteX3" fmla="*/ 0 w 2632931"/>
              <a:gd name="connsiteY3" fmla="*/ 857520 h 857520"/>
              <a:gd name="connsiteX4" fmla="*/ 0 w 2632931"/>
              <a:gd name="connsiteY4" fmla="*/ 0 h 857520"/>
              <a:gd name="connsiteX0" fmla="*/ 122517 w 2632931"/>
              <a:gd name="connsiteY0" fmla="*/ 1945 h 857520"/>
              <a:gd name="connsiteX1" fmla="*/ 2632931 w 2632931"/>
              <a:gd name="connsiteY1" fmla="*/ 0 h 857520"/>
              <a:gd name="connsiteX2" fmla="*/ 2632931 w 2632931"/>
              <a:gd name="connsiteY2" fmla="*/ 857520 h 857520"/>
              <a:gd name="connsiteX3" fmla="*/ 0 w 2632931"/>
              <a:gd name="connsiteY3" fmla="*/ 857520 h 857520"/>
              <a:gd name="connsiteX4" fmla="*/ 122517 w 2632931"/>
              <a:gd name="connsiteY4" fmla="*/ 1945 h 857520"/>
              <a:gd name="connsiteX0" fmla="*/ 122517 w 2632931"/>
              <a:gd name="connsiteY0" fmla="*/ 1945 h 857520"/>
              <a:gd name="connsiteX1" fmla="*/ 2632931 w 2632931"/>
              <a:gd name="connsiteY1" fmla="*/ 0 h 857520"/>
              <a:gd name="connsiteX2" fmla="*/ 2599852 w 2632931"/>
              <a:gd name="connsiteY2" fmla="*/ 833600 h 857520"/>
              <a:gd name="connsiteX3" fmla="*/ 0 w 2632931"/>
              <a:gd name="connsiteY3" fmla="*/ 857520 h 857520"/>
              <a:gd name="connsiteX4" fmla="*/ 122517 w 2632931"/>
              <a:gd name="connsiteY4" fmla="*/ 1945 h 857520"/>
              <a:gd name="connsiteX0" fmla="*/ 122517 w 2612167"/>
              <a:gd name="connsiteY0" fmla="*/ 21997 h 877572"/>
              <a:gd name="connsiteX1" fmla="*/ 2612167 w 2612167"/>
              <a:gd name="connsiteY1" fmla="*/ 0 h 877572"/>
              <a:gd name="connsiteX2" fmla="*/ 2599852 w 2612167"/>
              <a:gd name="connsiteY2" fmla="*/ 853652 h 877572"/>
              <a:gd name="connsiteX3" fmla="*/ 0 w 2612167"/>
              <a:gd name="connsiteY3" fmla="*/ 877572 h 877572"/>
              <a:gd name="connsiteX4" fmla="*/ 122517 w 2612167"/>
              <a:gd name="connsiteY4" fmla="*/ 21997 h 87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2167" h="877572">
                <a:moveTo>
                  <a:pt x="122517" y="21997"/>
                </a:moveTo>
                <a:lnTo>
                  <a:pt x="2612167" y="0"/>
                </a:lnTo>
                <a:lnTo>
                  <a:pt x="2599852" y="853652"/>
                </a:lnTo>
                <a:lnTo>
                  <a:pt x="0" y="877572"/>
                </a:lnTo>
                <a:lnTo>
                  <a:pt x="122517" y="21997"/>
                </a:lnTo>
                <a:close/>
              </a:path>
            </a:pathLst>
          </a:cu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867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25B7AC49-1ACA-EE40-98D3-8BAF3A7C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</a:t>
            </a:r>
            <a:r>
              <a:rPr lang="fr-FR" dirty="0"/>
              <a:t>Garennes – (1/2) Exemple de configuration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D1AC82CB-F724-FC47-BAE9-610FBEDFFA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1E52AD46-DE0B-1E4A-B1CE-9F2DB3EC9F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sp>
        <p:nvSpPr>
          <p:cNvPr id="11" name="180-Grad-Pfeil 10">
            <a:hlinkClick r:id="rId2" action="ppaction://hlinksldjump"/>
            <a:extLst>
              <a:ext uri="{FF2B5EF4-FFF2-40B4-BE49-F238E27FC236}">
                <a16:creationId xmlns="" xmlns:a16="http://schemas.microsoft.com/office/drawing/2014/main" id="{E4618E2F-6532-FB4F-998E-E8856F125D5B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E1CB11D-B836-834F-93ED-9399EC2FF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62" y="1892270"/>
            <a:ext cx="7625877" cy="427278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85C38445-A4AF-CD41-AFB1-900121461ABB}"/>
              </a:ext>
            </a:extLst>
          </p:cNvPr>
          <p:cNvSpPr txBox="1"/>
          <p:nvPr/>
        </p:nvSpPr>
        <p:spPr>
          <a:xfrm>
            <a:off x="2489216" y="5025545"/>
            <a:ext cx="3535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Salon des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Garennes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configuration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tables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rondes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610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personnes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0998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25B7AC49-1ACA-EE40-98D3-8BAF3A7C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</a:t>
            </a:r>
            <a:r>
              <a:rPr lang="fr-FR" dirty="0"/>
              <a:t>Garennes – (1/2) Exemple de configuration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D1AC82CB-F724-FC47-BAE9-610FBEDFFA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1E52AD46-DE0B-1E4A-B1CE-9F2DB3EC9F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sp>
        <p:nvSpPr>
          <p:cNvPr id="11" name="180-Grad-Pfeil 10">
            <a:hlinkClick r:id="rId2" action="ppaction://hlinksldjump"/>
            <a:extLst>
              <a:ext uri="{FF2B5EF4-FFF2-40B4-BE49-F238E27FC236}">
                <a16:creationId xmlns="" xmlns:a16="http://schemas.microsoft.com/office/drawing/2014/main" id="{E4618E2F-6532-FB4F-998E-E8856F125D5B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E1CB11D-B836-834F-93ED-9399EC2FF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8" y="1892270"/>
            <a:ext cx="7634925" cy="427278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85C38445-A4AF-CD41-AFB1-900121461ABB}"/>
              </a:ext>
            </a:extLst>
          </p:cNvPr>
          <p:cNvSpPr txBox="1"/>
          <p:nvPr/>
        </p:nvSpPr>
        <p:spPr>
          <a:xfrm>
            <a:off x="2282315" y="1993569"/>
            <a:ext cx="3535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Salon des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Garennes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configuration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théâtre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pour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690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personnes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021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25B7AC49-1ACA-EE40-98D3-8BAF3A7C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</a:t>
            </a:r>
            <a:r>
              <a:rPr lang="fr-FR" dirty="0"/>
              <a:t>Garennes – (1/2) Exemple de configuration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D1AC82CB-F724-FC47-BAE9-610FBEDFFA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1E52AD46-DE0B-1E4A-B1CE-9F2DB3EC9F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6" name="Image 1">
            <a:extLst>
              <a:ext uri="{FF2B5EF4-FFF2-40B4-BE49-F238E27FC236}">
                <a16:creationId xmlns="" xmlns:a16="http://schemas.microsoft.com/office/drawing/2014/main" id="{854BA5C6-FC30-9849-8648-6294935B4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/>
          <a:stretch/>
        </p:blipFill>
        <p:spPr>
          <a:xfrm>
            <a:off x="2243138" y="1881188"/>
            <a:ext cx="8196324" cy="4270781"/>
          </a:xfrm>
          <a:prstGeom prst="rect">
            <a:avLst/>
          </a:prstGeom>
          <a:noFill/>
        </p:spPr>
      </p:pic>
      <p:sp>
        <p:nvSpPr>
          <p:cNvPr id="11" name="180-Grad-Pfeil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E4618E2F-6532-FB4F-998E-E8856F125D5B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9" name="Image 1">
            <a:extLst>
              <a:ext uri="{FF2B5EF4-FFF2-40B4-BE49-F238E27FC236}">
                <a16:creationId xmlns="" xmlns:a16="http://schemas.microsoft.com/office/drawing/2014/main" id="{C5F2B5B2-7CB3-874F-84E9-C67B59FAFB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3" b="-110547"/>
          <a:stretch/>
        </p:blipFill>
        <p:spPr>
          <a:xfrm>
            <a:off x="6940678" y="3608535"/>
            <a:ext cx="2798342" cy="1402004"/>
          </a:xfrm>
          <a:prstGeom prst="rect">
            <a:avLst/>
          </a:prstGeom>
          <a:noFill/>
        </p:spPr>
      </p:pic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AAF736E6-14DE-AF47-8C4E-9C7C6E70FB16}"/>
              </a:ext>
            </a:extLst>
          </p:cNvPr>
          <p:cNvSpPr txBox="1"/>
          <p:nvPr/>
        </p:nvSpPr>
        <p:spPr>
          <a:xfrm>
            <a:off x="6967755" y="3679595"/>
            <a:ext cx="3444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Salon des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Garennes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configuration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cabaret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demi-lune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pour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285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personnes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274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5A67183D-34A3-2C43-BF55-F639C718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</a:t>
            </a:r>
            <a:r>
              <a:rPr lang="fr-FR" dirty="0"/>
              <a:t>Garennes – </a:t>
            </a:r>
            <a:r>
              <a:rPr lang="fr-FR" dirty="0" smtClean="0"/>
              <a:t>(2/2</a:t>
            </a:r>
            <a:r>
              <a:rPr lang="fr-FR" dirty="0"/>
              <a:t>) Plan </a:t>
            </a:r>
            <a:r>
              <a:rPr lang="fr-FR" dirty="0" smtClean="0"/>
              <a:t>du salon « Le Hall »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2B95CFBE-9CB3-5241-B3FC-F64D07B161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FEEE30DB-1AB9-104A-887B-2A8CF66288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1DE70E7C-3BE9-5046-AAE9-6AF389898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9" y="1785250"/>
            <a:ext cx="8236131" cy="4738367"/>
          </a:xfrm>
          <a:prstGeom prst="rect">
            <a:avLst/>
          </a:prstGeom>
        </p:spPr>
      </p:pic>
      <p:sp>
        <p:nvSpPr>
          <p:cNvPr id="9" name="180-Grad-Pfeil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0BD1A7E3-449B-F849-B6A5-A2749A8604F0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BD49CFB6-E107-3248-99DF-12F4317B0CFC}"/>
              </a:ext>
            </a:extLst>
          </p:cNvPr>
          <p:cNvSpPr/>
          <p:nvPr/>
        </p:nvSpPr>
        <p:spPr>
          <a:xfrm rot="545089">
            <a:off x="1713142" y="3594205"/>
            <a:ext cx="1574061" cy="766678"/>
          </a:xfrm>
          <a:custGeom>
            <a:avLst/>
            <a:gdLst>
              <a:gd name="connsiteX0" fmla="*/ 0 w 1458910"/>
              <a:gd name="connsiteY0" fmla="*/ 0 h 761038"/>
              <a:gd name="connsiteX1" fmla="*/ 1458910 w 1458910"/>
              <a:gd name="connsiteY1" fmla="*/ 0 h 761038"/>
              <a:gd name="connsiteX2" fmla="*/ 1458910 w 1458910"/>
              <a:gd name="connsiteY2" fmla="*/ 761038 h 761038"/>
              <a:gd name="connsiteX3" fmla="*/ 0 w 1458910"/>
              <a:gd name="connsiteY3" fmla="*/ 761038 h 761038"/>
              <a:gd name="connsiteX4" fmla="*/ 0 w 1458910"/>
              <a:gd name="connsiteY4" fmla="*/ 0 h 761038"/>
              <a:gd name="connsiteX0" fmla="*/ 0 w 1574061"/>
              <a:gd name="connsiteY0" fmla="*/ 0 h 766678"/>
              <a:gd name="connsiteX1" fmla="*/ 1458910 w 1574061"/>
              <a:gd name="connsiteY1" fmla="*/ 0 h 766678"/>
              <a:gd name="connsiteX2" fmla="*/ 1574061 w 1574061"/>
              <a:gd name="connsiteY2" fmla="*/ 766678 h 766678"/>
              <a:gd name="connsiteX3" fmla="*/ 0 w 1574061"/>
              <a:gd name="connsiteY3" fmla="*/ 761038 h 766678"/>
              <a:gd name="connsiteX4" fmla="*/ 0 w 1574061"/>
              <a:gd name="connsiteY4" fmla="*/ 0 h 766678"/>
              <a:gd name="connsiteX0" fmla="*/ 0 w 1574061"/>
              <a:gd name="connsiteY0" fmla="*/ 0 h 766678"/>
              <a:gd name="connsiteX1" fmla="*/ 1448120 w 1574061"/>
              <a:gd name="connsiteY1" fmla="*/ 7737 h 766678"/>
              <a:gd name="connsiteX2" fmla="*/ 1574061 w 1574061"/>
              <a:gd name="connsiteY2" fmla="*/ 766678 h 766678"/>
              <a:gd name="connsiteX3" fmla="*/ 0 w 1574061"/>
              <a:gd name="connsiteY3" fmla="*/ 761038 h 766678"/>
              <a:gd name="connsiteX4" fmla="*/ 0 w 1574061"/>
              <a:gd name="connsiteY4" fmla="*/ 0 h 76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061" h="766678">
                <a:moveTo>
                  <a:pt x="0" y="0"/>
                </a:moveTo>
                <a:lnTo>
                  <a:pt x="1448120" y="7737"/>
                </a:lnTo>
                <a:lnTo>
                  <a:pt x="1574061" y="766678"/>
                </a:lnTo>
                <a:lnTo>
                  <a:pt x="0" y="761038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/>
          </a:p>
        </p:txBody>
      </p:sp>
      <p:sp>
        <p:nvSpPr>
          <p:cNvPr id="10" name="Textfeld 7">
            <a:extLst>
              <a:ext uri="{FF2B5EF4-FFF2-40B4-BE49-F238E27FC236}">
                <a16:creationId xmlns="" xmlns:a16="http://schemas.microsoft.com/office/drawing/2014/main" id="{2F2EABE7-7533-4244-BD99-378A5AB4264D}"/>
              </a:ext>
            </a:extLst>
          </p:cNvPr>
          <p:cNvSpPr txBox="1"/>
          <p:nvPr/>
        </p:nvSpPr>
        <p:spPr>
          <a:xfrm>
            <a:off x="8160588" y="1874086"/>
            <a:ext cx="3751325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v"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0" indent="0">
              <a:buNone/>
            </a:pPr>
            <a:r>
              <a:rPr lang="de-DE" dirty="0" err="1"/>
              <a:t>Configurations</a:t>
            </a:r>
            <a:r>
              <a:rPr lang="de-DE" dirty="0"/>
              <a:t> </a:t>
            </a:r>
            <a:r>
              <a:rPr lang="de-DE" dirty="0" err="1"/>
              <a:t>possibles</a:t>
            </a:r>
            <a:r>
              <a:rPr lang="de-DE" dirty="0"/>
              <a:t> </a:t>
            </a:r>
            <a:r>
              <a:rPr lang="de-DE" dirty="0" smtClean="0"/>
              <a:t>du </a:t>
            </a:r>
            <a:r>
              <a:rPr lang="de-DE" b="1" dirty="0" smtClean="0"/>
              <a:t>Hall des </a:t>
            </a:r>
            <a:r>
              <a:rPr lang="de-DE" b="1" dirty="0" err="1" smtClean="0"/>
              <a:t>Garennes</a:t>
            </a:r>
            <a:r>
              <a:rPr lang="de-DE" dirty="0" smtClean="0"/>
              <a:t> </a:t>
            </a:r>
            <a:r>
              <a:rPr lang="de-DE" dirty="0"/>
              <a:t>≈ </a:t>
            </a:r>
            <a:r>
              <a:rPr lang="de-DE" dirty="0" smtClean="0"/>
              <a:t>110 </a:t>
            </a:r>
            <a:r>
              <a:rPr lang="de-DE" dirty="0"/>
              <a:t>m²  </a:t>
            </a:r>
            <a:r>
              <a:rPr lang="de-DE" dirty="0" smtClean="0"/>
              <a:t>(14,5 </a:t>
            </a:r>
            <a:r>
              <a:rPr lang="de-DE" dirty="0"/>
              <a:t>m x </a:t>
            </a:r>
            <a:r>
              <a:rPr lang="de-DE" dirty="0" smtClean="0"/>
              <a:t> 7,5m) </a:t>
            </a:r>
            <a:r>
              <a:rPr lang="de-DE" dirty="0"/>
              <a:t>:</a:t>
            </a:r>
          </a:p>
          <a:p>
            <a:r>
              <a:rPr lang="de-DE" smtClean="0"/>
              <a:t>75 </a:t>
            </a:r>
            <a:r>
              <a:rPr lang="de-DE" dirty="0"/>
              <a:t>p en </a:t>
            </a:r>
            <a:r>
              <a:rPr lang="de-DE" dirty="0" err="1"/>
              <a:t>théâtre</a:t>
            </a:r>
            <a:endParaRPr lang="de-DE" dirty="0"/>
          </a:p>
          <a:p>
            <a:r>
              <a:rPr lang="de-DE" dirty="0"/>
              <a:t>65 p en </a:t>
            </a:r>
            <a:r>
              <a:rPr lang="de-DE" dirty="0" err="1"/>
              <a:t>chaises</a:t>
            </a:r>
            <a:r>
              <a:rPr lang="de-DE" dirty="0"/>
              <a:t> </a:t>
            </a:r>
            <a:r>
              <a:rPr lang="de-DE" dirty="0" err="1"/>
              <a:t>tablettes</a:t>
            </a:r>
            <a:endParaRPr lang="de-DE" dirty="0"/>
          </a:p>
          <a:p>
            <a:r>
              <a:rPr lang="de-DE" dirty="0"/>
              <a:t>50 p en </a:t>
            </a:r>
            <a:r>
              <a:rPr lang="de-DE" dirty="0" err="1"/>
              <a:t>classe</a:t>
            </a:r>
            <a:endParaRPr lang="de-DE" dirty="0"/>
          </a:p>
          <a:p>
            <a:r>
              <a:rPr lang="de-DE" dirty="0"/>
              <a:t>40 p en </a:t>
            </a:r>
            <a:r>
              <a:rPr lang="de-DE" dirty="0" err="1"/>
              <a:t>cabaret</a:t>
            </a:r>
            <a:r>
              <a:rPr lang="de-DE" dirty="0"/>
              <a:t> </a:t>
            </a:r>
            <a:r>
              <a:rPr lang="de-DE" dirty="0" err="1"/>
              <a:t>demi-lune</a:t>
            </a:r>
            <a:endParaRPr lang="de-DE" dirty="0"/>
          </a:p>
          <a:p>
            <a:r>
              <a:rPr lang="de-DE" dirty="0"/>
              <a:t>28 p en U </a:t>
            </a:r>
          </a:p>
          <a:p>
            <a:r>
              <a:rPr lang="de-DE" dirty="0"/>
              <a:t>80 p en 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rondes</a:t>
            </a:r>
            <a:endParaRPr lang="de-DE" dirty="0"/>
          </a:p>
          <a:p>
            <a:r>
              <a:rPr lang="de-DE" dirty="0"/>
              <a:t>150 p en </a:t>
            </a:r>
            <a:r>
              <a:rPr lang="de-DE" dirty="0" err="1"/>
              <a:t>cocktail</a:t>
            </a:r>
            <a:endParaRPr lang="de-DE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190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25B7AC49-1ACA-EE40-98D3-8BAF3A7C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Garennes </a:t>
            </a:r>
            <a:r>
              <a:rPr lang="fr-FR" dirty="0"/>
              <a:t>– </a:t>
            </a:r>
            <a:r>
              <a:rPr lang="fr-FR" dirty="0" smtClean="0"/>
              <a:t>(2/2</a:t>
            </a:r>
            <a:r>
              <a:rPr lang="fr-FR" dirty="0"/>
              <a:t>) Exemple de configuration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D1AC82CB-F724-FC47-BAE9-610FBEDFFA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1E52AD46-DE0B-1E4A-B1CE-9F2DB3EC9F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sp>
        <p:nvSpPr>
          <p:cNvPr id="11" name="180-Grad-Pfeil 10">
            <a:hlinkClick r:id="rId2" action="ppaction://hlinksldjump"/>
            <a:extLst>
              <a:ext uri="{FF2B5EF4-FFF2-40B4-BE49-F238E27FC236}">
                <a16:creationId xmlns="" xmlns:a16="http://schemas.microsoft.com/office/drawing/2014/main" id="{E4618E2F-6532-FB4F-998E-E8856F125D5B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83FAF92C-C38A-3D40-B049-75A2011F5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86" y="1887879"/>
            <a:ext cx="7660848" cy="428729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AAF736E6-14DE-AF47-8C4E-9C7C6E70FB16}"/>
              </a:ext>
            </a:extLst>
          </p:cNvPr>
          <p:cNvSpPr txBox="1"/>
          <p:nvPr/>
        </p:nvSpPr>
        <p:spPr>
          <a:xfrm>
            <a:off x="2380296" y="1939978"/>
            <a:ext cx="3266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Hall des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Garennes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configuration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théâtre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pour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70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personnes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855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AE1E0FF7-8132-454D-B1CD-11D03F2C6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/>
              <a:t>Jardin des </a:t>
            </a:r>
            <a:r>
              <a:rPr lang="de-DE" dirty="0" err="1"/>
              <a:t>Garennes</a:t>
            </a:r>
            <a:r>
              <a:rPr lang="de-DE" dirty="0"/>
              <a:t> –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C2E82115-C432-CF4B-A6D3-D2BF9E07B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65CE9AD1-4552-2542-B9B1-54AFE85B51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7" name="Grafik 5">
            <a:extLst>
              <a:ext uri="{FF2B5EF4-FFF2-40B4-BE49-F238E27FC236}">
                <a16:creationId xmlns="" xmlns:a16="http://schemas.microsoft.com/office/drawing/2014/main" id="{4F1D35F3-F1DD-4345-ABEB-8B142EB80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4" y="1881187"/>
            <a:ext cx="2735262" cy="2092801"/>
          </a:xfrm>
          <a:prstGeom prst="rect">
            <a:avLst/>
          </a:prstGeom>
        </p:spPr>
      </p:pic>
      <p:pic>
        <p:nvPicPr>
          <p:cNvPr id="8" name="Grafik 5">
            <a:extLst>
              <a:ext uri="{FF2B5EF4-FFF2-40B4-BE49-F238E27FC236}">
                <a16:creationId xmlns="" xmlns:a16="http://schemas.microsoft.com/office/drawing/2014/main" id="{AF67A2BC-9181-7843-9F58-585DAA364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4" y="4074694"/>
            <a:ext cx="2735262" cy="2092801"/>
          </a:xfrm>
          <a:prstGeom prst="rect">
            <a:avLst/>
          </a:prstGeom>
        </p:spPr>
      </p:pic>
      <p:pic>
        <p:nvPicPr>
          <p:cNvPr id="9" name="Grafik 5">
            <a:extLst>
              <a:ext uri="{FF2B5EF4-FFF2-40B4-BE49-F238E27FC236}">
                <a16:creationId xmlns="" xmlns:a16="http://schemas.microsoft.com/office/drawing/2014/main" id="{ADCDA3FB-A582-F34B-ACA0-47E280D4E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5" y="1881187"/>
            <a:ext cx="2735448" cy="2092943"/>
          </a:xfrm>
          <a:prstGeom prst="rect">
            <a:avLst/>
          </a:prstGeom>
        </p:spPr>
      </p:pic>
      <p:pic>
        <p:nvPicPr>
          <p:cNvPr id="10" name="Grafik 5">
            <a:extLst>
              <a:ext uri="{FF2B5EF4-FFF2-40B4-BE49-F238E27FC236}">
                <a16:creationId xmlns="" xmlns:a16="http://schemas.microsoft.com/office/drawing/2014/main" id="{EFDDB2FC-5481-8542-A465-36AFF8B84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1881188"/>
            <a:ext cx="5653088" cy="4292832"/>
          </a:xfrm>
          <a:prstGeom prst="rect">
            <a:avLst/>
          </a:prstGeom>
        </p:spPr>
      </p:pic>
      <p:sp>
        <p:nvSpPr>
          <p:cNvPr id="12" name="180-Grad-Pfeil 11">
            <a:hlinkClick r:id="rId6" action="ppaction://hlinksldjump"/>
            <a:extLst>
              <a:ext uri="{FF2B5EF4-FFF2-40B4-BE49-F238E27FC236}">
                <a16:creationId xmlns="" xmlns:a16="http://schemas.microsoft.com/office/drawing/2014/main" id="{83C79F28-3D56-E843-82DA-F0F1A1A1E829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="" xmlns:a16="http://schemas.microsoft.com/office/drawing/2014/main" id="{C5E57C07-9EFF-CA41-A4AA-28A07A026DE0}"/>
              </a:ext>
            </a:extLst>
          </p:cNvPr>
          <p:cNvSpPr txBox="1"/>
          <p:nvPr/>
        </p:nvSpPr>
        <p:spPr>
          <a:xfrm>
            <a:off x="8975725" y="4076700"/>
            <a:ext cx="2735448" cy="207526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677863" indent="-271463"/>
            <a:r>
              <a:rPr lang="de-DE" dirty="0" err="1"/>
              <a:t>Superficie</a:t>
            </a:r>
            <a:r>
              <a:rPr lang="de-DE" dirty="0"/>
              <a:t> :</a:t>
            </a:r>
          </a:p>
          <a:p>
            <a:pPr marL="677863" indent="-271463">
              <a:buFont typeface="Wingdings" pitchFamily="2" charset="2"/>
              <a:buChar char="v"/>
            </a:pPr>
            <a:r>
              <a:rPr lang="de-DE" sz="1400" dirty="0"/>
              <a:t>≈ 1200 m</a:t>
            </a:r>
            <a:r>
              <a:rPr lang="de-DE" sz="1400" baseline="30000" dirty="0"/>
              <a:t>2</a:t>
            </a:r>
          </a:p>
          <a:p>
            <a:pPr marL="677863" indent="-271463"/>
            <a:r>
              <a:rPr lang="de-DE" dirty="0" err="1"/>
              <a:t>Dimensions</a:t>
            </a:r>
            <a:r>
              <a:rPr lang="de-DE" dirty="0"/>
              <a:t> :</a:t>
            </a:r>
          </a:p>
          <a:p>
            <a:pPr marL="677863" indent="-271463">
              <a:buFont typeface="Wingdings" pitchFamily="2" charset="2"/>
              <a:buChar char="v"/>
            </a:pPr>
            <a:r>
              <a:rPr lang="de-DE" sz="1400" dirty="0"/>
              <a:t>≈ 40 m x 30 m</a:t>
            </a:r>
          </a:p>
        </p:txBody>
      </p:sp>
    </p:spTree>
    <p:extLst>
      <p:ext uri="{BB962C8B-B14F-4D97-AF65-F5344CB8AC3E}">
        <p14:creationId xmlns:p14="http://schemas.microsoft.com/office/powerpoint/2010/main" val="211152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F2BC683B-CEBB-654A-843A-176B3048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 </a:t>
            </a:r>
            <a:r>
              <a:rPr lang="de-DE" dirty="0"/>
              <a:t>Mezzanine des </a:t>
            </a:r>
            <a:r>
              <a:rPr lang="de-DE" dirty="0" err="1"/>
              <a:t>Garennes</a:t>
            </a:r>
            <a:r>
              <a:rPr lang="de-DE" dirty="0"/>
              <a:t> </a:t>
            </a:r>
            <a:r>
              <a:rPr lang="fr-FR" dirty="0"/>
              <a:t>–</a:t>
            </a:r>
            <a:r>
              <a:rPr lang="de-DE" dirty="0"/>
              <a:t>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D78756AD-E193-9849-9016-92F34D108A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F50F75BE-B749-F04A-8BCD-B5F65CAE40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7" name="Grafik 5">
            <a:extLst>
              <a:ext uri="{FF2B5EF4-FFF2-40B4-BE49-F238E27FC236}">
                <a16:creationId xmlns="" xmlns:a16="http://schemas.microsoft.com/office/drawing/2014/main" id="{D76D8FB2-A793-C24C-B6B9-DCDEEF6A6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94" y="1881188"/>
            <a:ext cx="2728980" cy="2087994"/>
          </a:xfrm>
          <a:prstGeom prst="rect">
            <a:avLst/>
          </a:prstGeom>
        </p:spPr>
      </p:pic>
      <p:pic>
        <p:nvPicPr>
          <p:cNvPr id="8" name="Grafik 5">
            <a:extLst>
              <a:ext uri="{FF2B5EF4-FFF2-40B4-BE49-F238E27FC236}">
                <a16:creationId xmlns="" xmlns:a16="http://schemas.microsoft.com/office/drawing/2014/main" id="{055E4B95-42C3-F841-AC31-8985FC54F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1886361"/>
            <a:ext cx="5654701" cy="4279489"/>
          </a:xfrm>
          <a:prstGeom prst="rect">
            <a:avLst/>
          </a:prstGeom>
        </p:spPr>
      </p:pic>
      <p:pic>
        <p:nvPicPr>
          <p:cNvPr id="9" name="Grafik 5">
            <a:extLst>
              <a:ext uri="{FF2B5EF4-FFF2-40B4-BE49-F238E27FC236}">
                <a16:creationId xmlns="" xmlns:a16="http://schemas.microsoft.com/office/drawing/2014/main" id="{129E5212-4301-0744-9FE8-7FDD802FD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671" y="4076700"/>
            <a:ext cx="2736903" cy="2094056"/>
          </a:xfrm>
          <a:prstGeom prst="rect">
            <a:avLst/>
          </a:prstGeom>
        </p:spPr>
      </p:pic>
      <p:pic>
        <p:nvPicPr>
          <p:cNvPr id="10" name="Grafik 5">
            <a:extLst>
              <a:ext uri="{FF2B5EF4-FFF2-40B4-BE49-F238E27FC236}">
                <a16:creationId xmlns="" xmlns:a16="http://schemas.microsoft.com/office/drawing/2014/main" id="{74809659-8A08-8749-963F-8CC8B4B0A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4076700"/>
            <a:ext cx="2734060" cy="2091880"/>
          </a:xfrm>
          <a:prstGeom prst="rect">
            <a:avLst/>
          </a:prstGeom>
        </p:spPr>
      </p:pic>
      <p:sp>
        <p:nvSpPr>
          <p:cNvPr id="12" name="180-Grad-Pfeil 11">
            <a:hlinkClick r:id="rId6" action="ppaction://hlinksldjump"/>
            <a:extLst>
              <a:ext uri="{FF2B5EF4-FFF2-40B4-BE49-F238E27FC236}">
                <a16:creationId xmlns="" xmlns:a16="http://schemas.microsoft.com/office/drawing/2014/main" id="{A0591D8A-0AEB-2E41-9867-99A9401D2E27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4" name="Grafik 5">
            <a:extLst>
              <a:ext uri="{FF2B5EF4-FFF2-40B4-BE49-F238E27FC236}">
                <a16:creationId xmlns="" xmlns:a16="http://schemas.microsoft.com/office/drawing/2014/main" id="{D76D8FB2-A793-C24C-B6B9-DCDEEF6A6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275" y="1881188"/>
            <a:ext cx="2728300" cy="208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7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8BB42A69-24A6-D345-AADA-5B203C2696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3" b="17088"/>
          <a:stretch/>
        </p:blipFill>
        <p:spPr>
          <a:xfrm>
            <a:off x="8107186" y="1881188"/>
            <a:ext cx="3605392" cy="208756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43E9BEDD-A794-C142-8143-487CAC07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domaine</a:t>
            </a:r>
            <a:r>
              <a:rPr lang="de-DE" dirty="0"/>
              <a:t> –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3F58F62F-E295-4745-BC7E-63283B506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E3D6E753-26AF-2644-9D22-508EC86167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</a:p>
        </p:txBody>
      </p:sp>
      <p:pic>
        <p:nvPicPr>
          <p:cNvPr id="7" name="Grafik 5">
            <a:extLst>
              <a:ext uri="{FF2B5EF4-FFF2-40B4-BE49-F238E27FC236}">
                <a16:creationId xmlns="" xmlns:a16="http://schemas.microsoft.com/office/drawing/2014/main" id="{C6236CD4-AA55-B54F-8F34-BD13484C9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68" y="1881282"/>
            <a:ext cx="7611384" cy="4284473"/>
          </a:xfrm>
          <a:prstGeom prst="rect">
            <a:avLst/>
          </a:prstGeom>
        </p:spPr>
      </p:pic>
      <p:pic>
        <p:nvPicPr>
          <p:cNvPr id="8" name="Grafik 5">
            <a:extLst>
              <a:ext uri="{FF2B5EF4-FFF2-40B4-BE49-F238E27FC236}">
                <a16:creationId xmlns="" xmlns:a16="http://schemas.microsoft.com/office/drawing/2014/main" id="{4F11463A-F1EA-E542-9A18-585C0323F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86" y="4067018"/>
            <a:ext cx="3605392" cy="2102640"/>
          </a:xfrm>
          <a:prstGeom prst="rect">
            <a:avLst/>
          </a:prstGeom>
        </p:spPr>
      </p:pic>
      <p:sp>
        <p:nvSpPr>
          <p:cNvPr id="10" name="180-Grad-Pfeil 9">
            <a:hlinkClick r:id="rId5" action="ppaction://hlinksldjump"/>
            <a:extLst>
              <a:ext uri="{FF2B5EF4-FFF2-40B4-BE49-F238E27FC236}">
                <a16:creationId xmlns="" xmlns:a16="http://schemas.microsoft.com/office/drawing/2014/main" id="{ACA00763-0000-5948-8DFD-24BD616515A9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8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56112908-E2AB-D145-832A-E01D016FE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 </a:t>
            </a:r>
            <a:r>
              <a:rPr lang="de-DE" dirty="0"/>
              <a:t>Mezzanine des </a:t>
            </a:r>
            <a:r>
              <a:rPr lang="de-DE" dirty="0" err="1"/>
              <a:t>Garennes</a:t>
            </a:r>
            <a:r>
              <a:rPr lang="de-DE" dirty="0"/>
              <a:t> </a:t>
            </a:r>
            <a:r>
              <a:rPr lang="fr-FR" dirty="0"/>
              <a:t>– Plan du salon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49073D37-A4BC-5D4B-8221-88DCB40EB7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B4B443EE-B2B7-0345-ABBA-95FAD8020A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42531102-4CC7-2A49-B8CB-F1513EB40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8" y="1904104"/>
            <a:ext cx="7291513" cy="417964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1F231DF9-ACA9-C443-B460-C572DEDC8433}"/>
              </a:ext>
            </a:extLst>
          </p:cNvPr>
          <p:cNvSpPr txBox="1"/>
          <p:nvPr/>
        </p:nvSpPr>
        <p:spPr>
          <a:xfrm>
            <a:off x="7953555" y="1874086"/>
            <a:ext cx="3825542" cy="245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v"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0" indent="0">
              <a:buNone/>
            </a:pPr>
            <a:r>
              <a:rPr lang="de-DE" dirty="0" err="1"/>
              <a:t>Configurations</a:t>
            </a:r>
            <a:r>
              <a:rPr lang="de-DE" dirty="0"/>
              <a:t> </a:t>
            </a:r>
            <a:r>
              <a:rPr lang="de-DE" dirty="0" err="1"/>
              <a:t>possibles</a:t>
            </a:r>
            <a:r>
              <a:rPr lang="de-DE" dirty="0"/>
              <a:t> de la </a:t>
            </a:r>
            <a:r>
              <a:rPr lang="de-DE" b="1" dirty="0"/>
              <a:t>Mezzanine</a:t>
            </a:r>
            <a:r>
              <a:rPr lang="de-DE" dirty="0"/>
              <a:t> des </a:t>
            </a:r>
            <a:r>
              <a:rPr lang="de-DE" dirty="0" err="1"/>
              <a:t>Garennes</a:t>
            </a:r>
            <a:r>
              <a:rPr lang="de-DE" dirty="0"/>
              <a:t> – ≈ 250 m²  (32 m x 8 m) : </a:t>
            </a:r>
          </a:p>
          <a:p>
            <a:r>
              <a:rPr lang="de-DE" dirty="0"/>
              <a:t>220 p en </a:t>
            </a:r>
            <a:r>
              <a:rPr lang="de-DE" dirty="0" err="1"/>
              <a:t>théâtre</a:t>
            </a:r>
            <a:endParaRPr lang="de-DE" dirty="0"/>
          </a:p>
          <a:p>
            <a:r>
              <a:rPr lang="de-DE" dirty="0"/>
              <a:t>150 p en </a:t>
            </a:r>
            <a:r>
              <a:rPr lang="de-DE" dirty="0" err="1"/>
              <a:t>classe</a:t>
            </a:r>
            <a:endParaRPr lang="de-DE" dirty="0"/>
          </a:p>
          <a:p>
            <a:r>
              <a:rPr lang="de-DE" dirty="0"/>
              <a:t>50 p en U </a:t>
            </a:r>
          </a:p>
          <a:p>
            <a:r>
              <a:rPr lang="de-DE" dirty="0"/>
              <a:t>300 p en </a:t>
            </a:r>
            <a:r>
              <a:rPr lang="de-DE" dirty="0" err="1"/>
              <a:t>cocktail</a:t>
            </a:r>
            <a:endParaRPr lang="de-DE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B991DC98-73BE-A546-AE48-89D51E013578}"/>
              </a:ext>
            </a:extLst>
          </p:cNvPr>
          <p:cNvSpPr txBox="1"/>
          <p:nvPr/>
        </p:nvSpPr>
        <p:spPr>
          <a:xfrm>
            <a:off x="14319849" y="555541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de-DE" dirty="0"/>
          </a:p>
        </p:txBody>
      </p:sp>
      <p:sp>
        <p:nvSpPr>
          <p:cNvPr id="10" name="180-Grad-Pfeil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B5937746-5BF4-2B4E-B64B-561E807A29D8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="" xmlns:a16="http://schemas.microsoft.com/office/drawing/2014/main" id="{3CF6DB28-0807-9B42-9027-D61C250E2022}"/>
              </a:ext>
            </a:extLst>
          </p:cNvPr>
          <p:cNvSpPr/>
          <p:nvPr/>
        </p:nvSpPr>
        <p:spPr>
          <a:xfrm>
            <a:off x="3935896" y="2478157"/>
            <a:ext cx="927652" cy="172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39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="" xmlns:a16="http://schemas.microsoft.com/office/drawing/2014/main" id="{3E076C09-A716-FD4C-9EB7-AFDD49F35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40" y="1896884"/>
            <a:ext cx="7632764" cy="4271574"/>
          </a:xfr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C8C31355-B384-4647-AA86-EFB54C013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 </a:t>
            </a:r>
            <a:r>
              <a:rPr lang="de-DE" dirty="0"/>
              <a:t>Mezzanine des </a:t>
            </a:r>
            <a:r>
              <a:rPr lang="de-DE" dirty="0" err="1"/>
              <a:t>Garennes</a:t>
            </a:r>
            <a:r>
              <a:rPr lang="de-DE" dirty="0"/>
              <a:t> </a:t>
            </a:r>
            <a:r>
              <a:rPr lang="fr-FR" dirty="0"/>
              <a:t>– Exemple de config.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A76DD22A-A832-354B-9BA8-C8646D91D8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D23D1BE6-B862-FA43-9A2D-830413251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9" name="Inhaltsplatzhalter 7">
            <a:extLst>
              <a:ext uri="{FF2B5EF4-FFF2-40B4-BE49-F238E27FC236}">
                <a16:creationId xmlns="" xmlns:a16="http://schemas.microsoft.com/office/drawing/2014/main" id="{44AB2161-1F1D-4F4A-BD21-CC773425D1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30" y="1891555"/>
            <a:ext cx="4246731" cy="1300850"/>
          </a:xfrm>
          <a:prstGeom prst="rect">
            <a:avLst/>
          </a:prstGeom>
          <a:noFill/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6054D888-E8D6-5044-A288-B3C062841E99}"/>
              </a:ext>
            </a:extLst>
          </p:cNvPr>
          <p:cNvSpPr txBox="1"/>
          <p:nvPr/>
        </p:nvSpPr>
        <p:spPr>
          <a:xfrm>
            <a:off x="6012577" y="1972024"/>
            <a:ext cx="4005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Mezzanine des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Garennes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configuration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théâtre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pour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220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personnes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pic>
        <p:nvPicPr>
          <p:cNvPr id="10" name="Inhaltsplatzhalter 7">
            <a:extLst>
              <a:ext uri="{FF2B5EF4-FFF2-40B4-BE49-F238E27FC236}">
                <a16:creationId xmlns="" xmlns:a16="http://schemas.microsoft.com/office/drawing/2014/main" id="{0ACDFBE3-2F7E-0F4B-B0C8-B4A3786EA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726" y="3138617"/>
            <a:ext cx="1916235" cy="586977"/>
          </a:xfrm>
          <a:prstGeom prst="rect">
            <a:avLst/>
          </a:prstGeom>
          <a:noFill/>
        </p:spPr>
      </p:pic>
      <p:sp>
        <p:nvSpPr>
          <p:cNvPr id="11" name="180-Grad-Pfeil 10">
            <a:hlinkClick r:id="rId5" action="ppaction://hlinksldjump"/>
            <a:extLst>
              <a:ext uri="{FF2B5EF4-FFF2-40B4-BE49-F238E27FC236}">
                <a16:creationId xmlns="" xmlns:a16="http://schemas.microsoft.com/office/drawing/2014/main" id="{1BDD644F-1AFE-5C4F-8707-F56DF4D915D8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052C21B9-1950-3148-9850-4B8D76740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 </a:t>
            </a:r>
            <a:r>
              <a:rPr lang="de-DE" dirty="0"/>
              <a:t>Cour </a:t>
            </a:r>
            <a:r>
              <a:rPr lang="de-DE" dirty="0" err="1"/>
              <a:t>Francini</a:t>
            </a:r>
            <a:r>
              <a:rPr lang="de-DE" dirty="0"/>
              <a:t> –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85169ADF-C7C9-BF4C-9DFD-BFC33E7B1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4"/>
          <a:stretch/>
        </p:blipFill>
        <p:spPr>
          <a:xfrm>
            <a:off x="381015" y="1895029"/>
            <a:ext cx="8486760" cy="42671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22EB71C6-DC90-6D47-926F-F9244F5F39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F087D5C1-F70C-034C-81EB-FF0BE4A8E1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10" name="Grafik 5">
            <a:extLst>
              <a:ext uri="{FF2B5EF4-FFF2-40B4-BE49-F238E27FC236}">
                <a16:creationId xmlns="" xmlns:a16="http://schemas.microsoft.com/office/drawing/2014/main" id="{6D8281BE-1FAE-3142-BD33-0C359D497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5" y="1880397"/>
            <a:ext cx="2736850" cy="2094016"/>
          </a:xfrm>
          <a:prstGeom prst="rect">
            <a:avLst/>
          </a:prstGeom>
        </p:spPr>
      </p:pic>
      <p:sp>
        <p:nvSpPr>
          <p:cNvPr id="12" name="180-Grad-Pfeil 11">
            <a:hlinkClick r:id="rId4" action="ppaction://hlinksldjump"/>
            <a:extLst>
              <a:ext uri="{FF2B5EF4-FFF2-40B4-BE49-F238E27FC236}">
                <a16:creationId xmlns="" xmlns:a16="http://schemas.microsoft.com/office/drawing/2014/main" id="{2D8836D8-C32D-0D4F-B350-C1955126B658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="" xmlns:a16="http://schemas.microsoft.com/office/drawing/2014/main" id="{7923CDA0-715C-7E48-AB2D-4FB0C6DCBBD8}"/>
              </a:ext>
            </a:extLst>
          </p:cNvPr>
          <p:cNvSpPr txBox="1"/>
          <p:nvPr/>
        </p:nvSpPr>
        <p:spPr>
          <a:xfrm>
            <a:off x="8975725" y="4076699"/>
            <a:ext cx="2731832" cy="208914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677863" indent="-271463"/>
            <a:r>
              <a:rPr lang="de-DE" dirty="0" err="1"/>
              <a:t>Superficie</a:t>
            </a:r>
            <a:r>
              <a:rPr lang="de-DE" dirty="0"/>
              <a:t> :</a:t>
            </a:r>
          </a:p>
          <a:p>
            <a:pPr marL="677863" indent="-271463">
              <a:buFont typeface="Wingdings" pitchFamily="2" charset="2"/>
              <a:buChar char="v"/>
            </a:pPr>
            <a:r>
              <a:rPr lang="de-DE" sz="1400" dirty="0"/>
              <a:t>≈ 720 m</a:t>
            </a:r>
            <a:r>
              <a:rPr lang="de-DE" sz="1400" baseline="30000" dirty="0"/>
              <a:t>2</a:t>
            </a:r>
            <a:endParaRPr lang="de-DE" sz="1400" baseline="30000" dirty="0">
              <a:highlight>
                <a:srgbClr val="FFFF00"/>
              </a:highlight>
            </a:endParaRPr>
          </a:p>
          <a:p>
            <a:pPr marL="677863" indent="-271463"/>
            <a:r>
              <a:rPr lang="de-DE" dirty="0" err="1"/>
              <a:t>Dimensions</a:t>
            </a:r>
            <a:r>
              <a:rPr lang="de-DE" dirty="0"/>
              <a:t> :</a:t>
            </a:r>
          </a:p>
          <a:p>
            <a:pPr marL="677863" indent="-271463">
              <a:buFont typeface="Wingdings" pitchFamily="2" charset="2"/>
              <a:buChar char="v"/>
            </a:pPr>
            <a:r>
              <a:rPr lang="de-DE" sz="1400" dirty="0"/>
              <a:t>≈ 30 m x 24 m</a:t>
            </a:r>
          </a:p>
        </p:txBody>
      </p:sp>
    </p:spTree>
    <p:extLst>
      <p:ext uri="{BB962C8B-B14F-4D97-AF65-F5344CB8AC3E}">
        <p14:creationId xmlns:p14="http://schemas.microsoft.com/office/powerpoint/2010/main" val="175855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159C3B21-90A2-7B48-AE90-F4D408313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Parc</a:t>
            </a:r>
            <a:r>
              <a:rPr lang="de-DE" dirty="0"/>
              <a:t> du Château –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5FCC2611-0D72-4F4D-92C7-0C70940E37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8F6F43A2-80CC-314D-808A-2F59074BF2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7" name="Grafik 5">
            <a:extLst>
              <a:ext uri="{FF2B5EF4-FFF2-40B4-BE49-F238E27FC236}">
                <a16:creationId xmlns="" xmlns:a16="http://schemas.microsoft.com/office/drawing/2014/main" id="{E2655FBC-D7D8-CB44-BF59-15F1E0B4B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081" y="1879120"/>
            <a:ext cx="2732494" cy="2090683"/>
          </a:xfrm>
          <a:prstGeom prst="rect">
            <a:avLst/>
          </a:prstGeom>
        </p:spPr>
      </p:pic>
      <p:pic>
        <p:nvPicPr>
          <p:cNvPr id="8" name="Grafik 5">
            <a:extLst>
              <a:ext uri="{FF2B5EF4-FFF2-40B4-BE49-F238E27FC236}">
                <a16:creationId xmlns="" xmlns:a16="http://schemas.microsoft.com/office/drawing/2014/main" id="{0EAC2B9A-7E6B-D847-8C91-C66606ED3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09" y="1900982"/>
            <a:ext cx="2717566" cy="2071487"/>
          </a:xfrm>
          <a:prstGeom prst="rect">
            <a:avLst/>
          </a:prstGeom>
        </p:spPr>
      </p:pic>
      <p:sp>
        <p:nvSpPr>
          <p:cNvPr id="12" name="180-Grad-Pfeil 11">
            <a:hlinkClick r:id="rId4" action="ppaction://hlinksldjump"/>
            <a:extLst>
              <a:ext uri="{FF2B5EF4-FFF2-40B4-BE49-F238E27FC236}">
                <a16:creationId xmlns="" xmlns:a16="http://schemas.microsoft.com/office/drawing/2014/main" id="{D38A83DC-0F57-D34C-BF17-40D00E570BD2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="" xmlns:a16="http://schemas.microsoft.com/office/drawing/2014/main" id="{D5DAF170-282D-4E4A-AF1E-D825AD5575D0}"/>
              </a:ext>
            </a:extLst>
          </p:cNvPr>
          <p:cNvSpPr txBox="1"/>
          <p:nvPr/>
        </p:nvSpPr>
        <p:spPr>
          <a:xfrm>
            <a:off x="8980081" y="4076699"/>
            <a:ext cx="2732494" cy="208995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677863" indent="-271463"/>
            <a:r>
              <a:rPr lang="de-DE" dirty="0" err="1"/>
              <a:t>Superficie</a:t>
            </a:r>
            <a:r>
              <a:rPr lang="de-DE" dirty="0"/>
              <a:t> :</a:t>
            </a:r>
          </a:p>
          <a:p>
            <a:pPr marL="677863" indent="-271463">
              <a:buFont typeface="Wingdings" pitchFamily="2" charset="2"/>
              <a:buChar char="v"/>
            </a:pPr>
            <a:r>
              <a:rPr lang="de-DE" sz="1400" dirty="0"/>
              <a:t>2 ha de </a:t>
            </a:r>
            <a:r>
              <a:rPr lang="de-DE" sz="1400" dirty="0" err="1"/>
              <a:t>pré</a:t>
            </a:r>
            <a:endParaRPr lang="de-DE" sz="1400" dirty="0"/>
          </a:p>
          <a:p>
            <a:pPr marL="677863" indent="-271463">
              <a:buFont typeface="Wingdings" pitchFamily="2" charset="2"/>
              <a:buChar char="v"/>
            </a:pPr>
            <a:r>
              <a:rPr lang="de-DE" sz="1400" dirty="0"/>
              <a:t>14 ha de </a:t>
            </a:r>
            <a:r>
              <a:rPr lang="de-DE" sz="1400" dirty="0" err="1"/>
              <a:t>forêt</a:t>
            </a:r>
            <a:endParaRPr lang="de-DE" sz="1400" dirty="0"/>
          </a:p>
        </p:txBody>
      </p:sp>
      <p:pic>
        <p:nvPicPr>
          <p:cNvPr id="15" name="Grafik 14">
            <a:extLst>
              <a:ext uri="{FF2B5EF4-FFF2-40B4-BE49-F238E27FC236}">
                <a16:creationId xmlns="" xmlns:a16="http://schemas.microsoft.com/office/drawing/2014/main" id="{AB60570F-75CE-3545-8561-D373BA260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232" y="4076700"/>
            <a:ext cx="2731541" cy="208995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="" xmlns:a16="http://schemas.microsoft.com/office/drawing/2014/main" id="{476C9E88-1568-BF44-8280-B2F9779A1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6" y="1884250"/>
            <a:ext cx="5652448" cy="429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="" xmlns:a16="http://schemas.microsoft.com/office/drawing/2014/main" id="{6E04AB6B-86B0-EA49-BB78-E3A57B465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1884565"/>
            <a:ext cx="2735262" cy="209280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9D369AAB-338A-824F-83A5-347B114CF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 </a:t>
            </a:r>
            <a:r>
              <a:rPr lang="de-DE" dirty="0"/>
              <a:t>Grande </a:t>
            </a:r>
            <a:r>
              <a:rPr lang="de-DE" dirty="0" err="1"/>
              <a:t>Maison</a:t>
            </a:r>
            <a:r>
              <a:rPr lang="de-DE" dirty="0"/>
              <a:t> –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E9E781A1-08E8-E64C-9F07-E098C564A2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94A82051-A466-1641-928F-CAA4FDBBDC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9" name="Grafik 5">
            <a:extLst>
              <a:ext uri="{FF2B5EF4-FFF2-40B4-BE49-F238E27FC236}">
                <a16:creationId xmlns="" xmlns:a16="http://schemas.microsoft.com/office/drawing/2014/main" id="{56D475FD-1E90-4849-963F-EC97CA22E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4076700"/>
            <a:ext cx="2735262" cy="2092801"/>
          </a:xfrm>
          <a:prstGeom prst="rect">
            <a:avLst/>
          </a:prstGeom>
        </p:spPr>
      </p:pic>
      <p:pic>
        <p:nvPicPr>
          <p:cNvPr id="10" name="Grafik 5">
            <a:extLst>
              <a:ext uri="{FF2B5EF4-FFF2-40B4-BE49-F238E27FC236}">
                <a16:creationId xmlns="" xmlns:a16="http://schemas.microsoft.com/office/drawing/2014/main" id="{579FF387-D4C4-3546-AE5C-6BF03224E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87" y="1884565"/>
            <a:ext cx="5641720" cy="4284199"/>
          </a:xfrm>
          <a:prstGeom prst="rect">
            <a:avLst/>
          </a:prstGeom>
        </p:spPr>
      </p:pic>
      <p:sp>
        <p:nvSpPr>
          <p:cNvPr id="12" name="180-Grad-Pfeil 11">
            <a:hlinkClick r:id="rId5" action="ppaction://hlinksldjump"/>
            <a:extLst>
              <a:ext uri="{FF2B5EF4-FFF2-40B4-BE49-F238E27FC236}">
                <a16:creationId xmlns="" xmlns:a16="http://schemas.microsoft.com/office/drawing/2014/main" id="{5DFB2BA0-104D-2B4E-805A-BE39D66831D5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B66E9430-F8EC-4F48-806A-6A262815B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200" y="1884564"/>
            <a:ext cx="2724216" cy="20843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E7BC6318-E6D9-7841-A81F-1C4DC36C1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5" y="4075890"/>
            <a:ext cx="2731548" cy="208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90064DAD-7564-214A-8996-401406C3F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 </a:t>
            </a:r>
            <a:r>
              <a:rPr lang="de-DE" dirty="0"/>
              <a:t>Grande </a:t>
            </a:r>
            <a:r>
              <a:rPr lang="de-DE" dirty="0" err="1"/>
              <a:t>Maison</a:t>
            </a:r>
            <a:r>
              <a:rPr lang="de-DE" dirty="0"/>
              <a:t> – </a:t>
            </a:r>
            <a:r>
              <a:rPr lang="fr-FR" dirty="0"/>
              <a:t>Plan de masse (</a:t>
            </a:r>
            <a:r>
              <a:rPr lang="fr-FR" dirty="0" err="1"/>
              <a:t>RdC</a:t>
            </a:r>
            <a:r>
              <a:rPr lang="fr-FR" dirty="0"/>
              <a:t>)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B6C85717-18EF-9D4D-A201-A719F8CF6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B7C18378-9719-7D47-B17E-29426CCCDB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3284C615-4907-BE47-AEC2-574F25F701F7}"/>
              </a:ext>
            </a:extLst>
          </p:cNvPr>
          <p:cNvSpPr txBox="1"/>
          <p:nvPr/>
        </p:nvSpPr>
        <p:spPr>
          <a:xfrm>
            <a:off x="7096333" y="1874086"/>
            <a:ext cx="4658284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v"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0" indent="0">
              <a:buNone/>
            </a:pPr>
            <a:r>
              <a:rPr lang="de-DE" dirty="0" err="1"/>
              <a:t>Capacité</a:t>
            </a:r>
            <a:r>
              <a:rPr lang="de-DE" dirty="0"/>
              <a:t> de la </a:t>
            </a:r>
            <a:r>
              <a:rPr lang="de-DE" b="1" dirty="0"/>
              <a:t>Grande </a:t>
            </a:r>
            <a:r>
              <a:rPr lang="de-DE" b="1" dirty="0" err="1"/>
              <a:t>Maison</a:t>
            </a:r>
            <a:r>
              <a:rPr lang="de-DE" dirty="0"/>
              <a:t> :</a:t>
            </a:r>
          </a:p>
          <a:p>
            <a:r>
              <a:rPr lang="de-DE" dirty="0" smtClean="0"/>
              <a:t>15 </a:t>
            </a:r>
            <a:r>
              <a:rPr lang="de-DE" dirty="0" err="1"/>
              <a:t>chambres</a:t>
            </a:r>
            <a:r>
              <a:rPr lang="de-DE" dirty="0"/>
              <a:t> </a:t>
            </a:r>
            <a:r>
              <a:rPr lang="de-DE" dirty="0" err="1" smtClean="0"/>
              <a:t>doubles</a:t>
            </a:r>
            <a:r>
              <a:rPr lang="de-DE" dirty="0" smtClean="0"/>
              <a:t> et 4 </a:t>
            </a:r>
            <a:r>
              <a:rPr lang="de-DE" dirty="0" err="1" smtClean="0"/>
              <a:t>studios</a:t>
            </a:r>
            <a:r>
              <a:rPr lang="de-DE" dirty="0" smtClean="0"/>
              <a:t> </a:t>
            </a:r>
            <a:r>
              <a:rPr lang="de-DE" dirty="0" err="1" smtClean="0"/>
              <a:t>indépendants</a:t>
            </a:r>
            <a:endParaRPr lang="de-DE" dirty="0"/>
          </a:p>
          <a:p>
            <a:r>
              <a:rPr lang="de-DE" dirty="0"/>
              <a:t>3 </a:t>
            </a:r>
            <a:r>
              <a:rPr lang="de-DE" dirty="0" err="1"/>
              <a:t>salles</a:t>
            </a:r>
            <a:r>
              <a:rPr lang="de-DE" dirty="0"/>
              <a:t> à </a:t>
            </a:r>
            <a:r>
              <a:rPr lang="de-DE" dirty="0" err="1"/>
              <a:t>manger</a:t>
            </a:r>
            <a:endParaRPr lang="de-DE" dirty="0"/>
          </a:p>
          <a:p>
            <a:r>
              <a:rPr lang="de-DE" dirty="0"/>
              <a:t>1 </a:t>
            </a:r>
            <a:r>
              <a:rPr lang="de-DE" dirty="0" err="1"/>
              <a:t>grande</a:t>
            </a:r>
            <a:r>
              <a:rPr lang="de-DE" dirty="0"/>
              <a:t> </a:t>
            </a:r>
            <a:r>
              <a:rPr lang="de-DE" dirty="0" err="1"/>
              <a:t>salle</a:t>
            </a:r>
            <a:r>
              <a:rPr lang="de-DE" dirty="0"/>
              <a:t> de </a:t>
            </a:r>
            <a:r>
              <a:rPr lang="de-DE" dirty="0" err="1"/>
              <a:t>réunion</a:t>
            </a:r>
            <a:r>
              <a:rPr lang="de-DE" dirty="0"/>
              <a:t> 115 m²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8" name="180-Grad-Pfeil 7">
            <a:hlinkClick r:id="rId2" action="ppaction://hlinksldjump"/>
            <a:extLst>
              <a:ext uri="{FF2B5EF4-FFF2-40B4-BE49-F238E27FC236}">
                <a16:creationId xmlns="" xmlns:a16="http://schemas.microsoft.com/office/drawing/2014/main" id="{459C360B-A7F3-014E-88FC-17AA52AC3261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3042CC86-196D-B541-9699-707A20463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7" y="1860421"/>
            <a:ext cx="6171944" cy="430542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4424E85E-0892-C943-88A2-73E79D20F46D}"/>
              </a:ext>
            </a:extLst>
          </p:cNvPr>
          <p:cNvSpPr/>
          <p:nvPr/>
        </p:nvSpPr>
        <p:spPr>
          <a:xfrm>
            <a:off x="274320" y="1874086"/>
            <a:ext cx="1760220" cy="1703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182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516F6562-648D-8849-B4B6-81D9E6CAD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 </a:t>
            </a:r>
            <a:r>
              <a:rPr lang="de-DE" dirty="0" err="1"/>
              <a:t>Moissonnerie</a:t>
            </a:r>
            <a:r>
              <a:rPr lang="de-DE" dirty="0"/>
              <a:t> –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6885EEA6-472E-884A-BE3B-6E80E65D27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7990DF22-172D-3442-9D3E-D753E64B66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7" name="Grafik 5">
            <a:extLst>
              <a:ext uri="{FF2B5EF4-FFF2-40B4-BE49-F238E27FC236}">
                <a16:creationId xmlns="" xmlns:a16="http://schemas.microsoft.com/office/drawing/2014/main" id="{948A083D-CD91-C54F-AD2A-751A232C1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5" y="1881188"/>
            <a:ext cx="2733863" cy="2091730"/>
          </a:xfrm>
          <a:prstGeom prst="rect">
            <a:avLst/>
          </a:prstGeom>
        </p:spPr>
      </p:pic>
      <p:pic>
        <p:nvPicPr>
          <p:cNvPr id="8" name="Grafik 5">
            <a:extLst>
              <a:ext uri="{FF2B5EF4-FFF2-40B4-BE49-F238E27FC236}">
                <a16:creationId xmlns="" xmlns:a16="http://schemas.microsoft.com/office/drawing/2014/main" id="{73730EB8-3B01-624A-BFF0-97B987375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4" y="1881188"/>
            <a:ext cx="2735261" cy="2087562"/>
          </a:xfrm>
          <a:prstGeom prst="rect">
            <a:avLst/>
          </a:prstGeom>
        </p:spPr>
      </p:pic>
      <p:pic>
        <p:nvPicPr>
          <p:cNvPr id="9" name="Grafik 5">
            <a:extLst>
              <a:ext uri="{FF2B5EF4-FFF2-40B4-BE49-F238E27FC236}">
                <a16:creationId xmlns="" xmlns:a16="http://schemas.microsoft.com/office/drawing/2014/main" id="{49707D6D-5D6D-8C47-A87C-F4064A469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4076700"/>
            <a:ext cx="2735262" cy="2092801"/>
          </a:xfrm>
          <a:prstGeom prst="rect">
            <a:avLst/>
          </a:prstGeom>
        </p:spPr>
      </p:pic>
      <p:pic>
        <p:nvPicPr>
          <p:cNvPr id="10" name="Grafik 5">
            <a:extLst>
              <a:ext uri="{FF2B5EF4-FFF2-40B4-BE49-F238E27FC236}">
                <a16:creationId xmlns="" xmlns:a16="http://schemas.microsoft.com/office/drawing/2014/main" id="{C8D1EA7D-80AD-714B-8CF1-8D865558D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25" y="4076700"/>
            <a:ext cx="2734563" cy="2092136"/>
          </a:xfrm>
          <a:prstGeom prst="rect">
            <a:avLst/>
          </a:prstGeom>
        </p:spPr>
      </p:pic>
      <p:pic>
        <p:nvPicPr>
          <p:cNvPr id="11" name="Grafik 5">
            <a:extLst>
              <a:ext uri="{FF2B5EF4-FFF2-40B4-BE49-F238E27FC236}">
                <a16:creationId xmlns="" xmlns:a16="http://schemas.microsoft.com/office/drawing/2014/main" id="{401AF97E-2103-CC45-9813-76850D8E2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5" y="1885971"/>
            <a:ext cx="5642023" cy="4282864"/>
          </a:xfrm>
          <a:prstGeom prst="rect">
            <a:avLst/>
          </a:prstGeom>
        </p:spPr>
      </p:pic>
      <p:sp>
        <p:nvSpPr>
          <p:cNvPr id="12" name="180-Grad-Pfeil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811FFE69-C017-164A-85CD-4D928F4A4F44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0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21E751AD-E4BC-2043-A3D0-134E99E9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 </a:t>
            </a:r>
            <a:r>
              <a:rPr lang="de-DE" dirty="0" err="1"/>
              <a:t>Moissonnerie</a:t>
            </a:r>
            <a:r>
              <a:rPr lang="de-DE" dirty="0"/>
              <a:t> – </a:t>
            </a:r>
            <a:r>
              <a:rPr lang="fr-FR" dirty="0"/>
              <a:t>Plan du salon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B11CD4FA-15D9-8D4D-9160-C13ECE15CF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6B413267-1AD2-EE48-B74F-19292BB2C1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7" name="Image 5">
            <a:extLst>
              <a:ext uri="{FF2B5EF4-FFF2-40B4-BE49-F238E27FC236}">
                <a16:creationId xmlns="" xmlns:a16="http://schemas.microsoft.com/office/drawing/2014/main" id="{B76503B1-696C-D042-B352-B305F4A7C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8" y="1991990"/>
            <a:ext cx="7484377" cy="391162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14F0B38F-661E-6A4D-B1D3-CD479513B51C}"/>
              </a:ext>
            </a:extLst>
          </p:cNvPr>
          <p:cNvSpPr txBox="1"/>
          <p:nvPr/>
        </p:nvSpPr>
        <p:spPr>
          <a:xfrm>
            <a:off x="7953555" y="1874086"/>
            <a:ext cx="3759020" cy="38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v"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0" indent="0">
              <a:buNone/>
            </a:pPr>
            <a:r>
              <a:rPr lang="de-DE" dirty="0" err="1"/>
              <a:t>Configurations</a:t>
            </a:r>
            <a:r>
              <a:rPr lang="de-DE" dirty="0"/>
              <a:t> </a:t>
            </a:r>
            <a:r>
              <a:rPr lang="de-DE" dirty="0" err="1"/>
              <a:t>possibles</a:t>
            </a:r>
            <a:r>
              <a:rPr lang="de-DE" dirty="0"/>
              <a:t> de la </a:t>
            </a:r>
            <a:r>
              <a:rPr lang="de-DE" dirty="0" err="1"/>
              <a:t>Moissonnerie</a:t>
            </a:r>
            <a:r>
              <a:rPr lang="de-DE" dirty="0"/>
              <a:t> – ≈ 471 m²  </a:t>
            </a:r>
            <a:br>
              <a:rPr lang="de-DE" dirty="0"/>
            </a:br>
            <a:r>
              <a:rPr lang="de-DE" dirty="0"/>
              <a:t>(41,3 m x 11,4 m) : </a:t>
            </a:r>
          </a:p>
          <a:p>
            <a:r>
              <a:rPr lang="de-DE" dirty="0"/>
              <a:t>575 p en </a:t>
            </a:r>
            <a:r>
              <a:rPr lang="de-DE" dirty="0" err="1"/>
              <a:t>théâtre</a:t>
            </a:r>
            <a:endParaRPr lang="de-DE" dirty="0"/>
          </a:p>
          <a:p>
            <a:r>
              <a:rPr lang="de-DE" dirty="0"/>
              <a:t>400 p en </a:t>
            </a:r>
            <a:r>
              <a:rPr lang="de-DE" dirty="0" err="1"/>
              <a:t>chaises</a:t>
            </a:r>
            <a:r>
              <a:rPr lang="de-DE" dirty="0"/>
              <a:t> </a:t>
            </a:r>
            <a:r>
              <a:rPr lang="de-DE" dirty="0" err="1"/>
              <a:t>tablettes</a:t>
            </a:r>
            <a:endParaRPr lang="de-DE" dirty="0"/>
          </a:p>
          <a:p>
            <a:r>
              <a:rPr lang="de-DE" dirty="0"/>
              <a:t>350 p en </a:t>
            </a:r>
            <a:r>
              <a:rPr lang="de-DE" dirty="0" err="1"/>
              <a:t>classe</a:t>
            </a:r>
            <a:endParaRPr lang="de-DE" dirty="0"/>
          </a:p>
          <a:p>
            <a:r>
              <a:rPr lang="de-DE" dirty="0"/>
              <a:t>225 p en </a:t>
            </a:r>
            <a:r>
              <a:rPr lang="de-DE" dirty="0" err="1"/>
              <a:t>cabaret</a:t>
            </a:r>
            <a:r>
              <a:rPr lang="de-DE" dirty="0"/>
              <a:t> </a:t>
            </a:r>
            <a:r>
              <a:rPr lang="de-DE" dirty="0" err="1"/>
              <a:t>demi-lune</a:t>
            </a:r>
            <a:endParaRPr lang="de-DE" dirty="0"/>
          </a:p>
          <a:p>
            <a:r>
              <a:rPr lang="de-DE" dirty="0"/>
              <a:t>150 p en „U“</a:t>
            </a:r>
          </a:p>
          <a:p>
            <a:r>
              <a:rPr lang="de-DE" dirty="0"/>
              <a:t>450 p en 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rondes</a:t>
            </a:r>
            <a:endParaRPr lang="de-DE" dirty="0"/>
          </a:p>
          <a:p>
            <a:r>
              <a:rPr lang="de-DE" dirty="0"/>
              <a:t>700 p en </a:t>
            </a:r>
            <a:r>
              <a:rPr lang="de-DE" dirty="0" err="1"/>
              <a:t>cocktail</a:t>
            </a:r>
            <a:endParaRPr lang="de-DE" dirty="0"/>
          </a:p>
          <a:p>
            <a:endParaRPr lang="fr-FR" dirty="0"/>
          </a:p>
        </p:txBody>
      </p:sp>
      <p:sp>
        <p:nvSpPr>
          <p:cNvPr id="9" name="180-Grad-Pfeil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10FE2B4F-0578-6F4A-B48A-C5966E733BC9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="" xmlns:a16="http://schemas.microsoft.com/office/drawing/2014/main" id="{CD273FB0-F04B-E24F-9FBC-4D589EB48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78" y="1892314"/>
            <a:ext cx="7634228" cy="4272393"/>
          </a:xfr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431A9F6F-A4C8-C84E-827F-654982CA7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 </a:t>
            </a:r>
            <a:r>
              <a:rPr lang="de-DE" dirty="0" err="1"/>
              <a:t>Moissonnerie</a:t>
            </a:r>
            <a:r>
              <a:rPr lang="de-DE" dirty="0"/>
              <a:t> – </a:t>
            </a:r>
            <a:r>
              <a:rPr lang="fr-FR" dirty="0"/>
              <a:t>Exemple de configuration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ECF33A27-03B0-E848-9936-9D64EDC94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9960A0E8-F65E-B642-A901-B173265CEA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7192FC48-F7D8-6545-B227-4592D5BE396B}"/>
              </a:ext>
            </a:extLst>
          </p:cNvPr>
          <p:cNvSpPr txBox="1"/>
          <p:nvPr/>
        </p:nvSpPr>
        <p:spPr>
          <a:xfrm>
            <a:off x="2347053" y="1880033"/>
            <a:ext cx="3061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Moissonnerie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configuration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théâtre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pour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575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personnes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sp>
        <p:nvSpPr>
          <p:cNvPr id="9" name="180-Grad-Pfeil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87F29D7B-43C2-B140-8606-0ED174CB2F35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8B45C2BD-B78B-DC4F-B89F-A9F884F5C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L’Auvent</a:t>
            </a:r>
            <a:r>
              <a:rPr lang="de-DE" dirty="0" smtClean="0"/>
              <a:t> </a:t>
            </a:r>
            <a:r>
              <a:rPr lang="de-DE" dirty="0"/>
              <a:t>–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41450290-C514-7847-BB14-C9834C61B3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C55FC8AE-3302-B941-8DC8-94AF1804E5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8" name="Grafik 5">
            <a:extLst>
              <a:ext uri="{FF2B5EF4-FFF2-40B4-BE49-F238E27FC236}">
                <a16:creationId xmlns="" xmlns:a16="http://schemas.microsoft.com/office/drawing/2014/main" id="{F10FA54C-F655-9244-8FFC-4F0FCBE43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1876818"/>
            <a:ext cx="2735263" cy="2092801"/>
          </a:xfrm>
          <a:prstGeom prst="rect">
            <a:avLst/>
          </a:prstGeom>
        </p:spPr>
      </p:pic>
      <p:pic>
        <p:nvPicPr>
          <p:cNvPr id="9" name="Grafik 5">
            <a:extLst>
              <a:ext uri="{FF2B5EF4-FFF2-40B4-BE49-F238E27FC236}">
                <a16:creationId xmlns="" xmlns:a16="http://schemas.microsoft.com/office/drawing/2014/main" id="{C503FBEB-9AB2-4746-9A75-0E0E843B6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4" y="4072553"/>
            <a:ext cx="2735262" cy="2092800"/>
          </a:xfrm>
          <a:prstGeom prst="rect">
            <a:avLst/>
          </a:prstGeom>
        </p:spPr>
      </p:pic>
      <p:pic>
        <p:nvPicPr>
          <p:cNvPr id="10" name="Grafik 5">
            <a:extLst>
              <a:ext uri="{FF2B5EF4-FFF2-40B4-BE49-F238E27FC236}">
                <a16:creationId xmlns="" xmlns:a16="http://schemas.microsoft.com/office/drawing/2014/main" id="{A833B1E6-ED07-E140-81E3-DB9BB38D1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1877795"/>
            <a:ext cx="5653088" cy="4292833"/>
          </a:xfrm>
          <a:prstGeom prst="rect">
            <a:avLst/>
          </a:prstGeom>
        </p:spPr>
      </p:pic>
      <p:pic>
        <p:nvPicPr>
          <p:cNvPr id="11" name="Grafik 5">
            <a:extLst>
              <a:ext uri="{FF2B5EF4-FFF2-40B4-BE49-F238E27FC236}">
                <a16:creationId xmlns="" xmlns:a16="http://schemas.microsoft.com/office/drawing/2014/main" id="{2FA2D2B0-61B8-854F-80F4-8F0EA5AF1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6" y="1881187"/>
            <a:ext cx="2740508" cy="2096815"/>
          </a:xfrm>
          <a:prstGeom prst="rect">
            <a:avLst/>
          </a:prstGeom>
        </p:spPr>
      </p:pic>
      <p:sp>
        <p:nvSpPr>
          <p:cNvPr id="12" name="180-Grad-Pfeil 11">
            <a:hlinkClick r:id="rId6" action="ppaction://hlinksldjump"/>
            <a:extLst>
              <a:ext uri="{FF2B5EF4-FFF2-40B4-BE49-F238E27FC236}">
                <a16:creationId xmlns="" xmlns:a16="http://schemas.microsoft.com/office/drawing/2014/main" id="{7989ABAB-9320-9B4E-841D-65D75D098FA1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4" name="Grafik 5">
            <a:extLst>
              <a:ext uri="{FF2B5EF4-FFF2-40B4-BE49-F238E27FC236}">
                <a16:creationId xmlns="" xmlns:a16="http://schemas.microsoft.com/office/drawing/2014/main" id="{355CD3BC-19FF-5841-9118-1851BC28C8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5" y="4076700"/>
            <a:ext cx="2740508" cy="20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6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DF203429-1125-EA4D-8152-CC398C3DF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4075662"/>
            <a:ext cx="2735263" cy="209280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D78EF71F-C8A4-D147-86F3-5B3D12B0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 </a:t>
            </a:r>
            <a:r>
              <a:rPr lang="de-DE" dirty="0"/>
              <a:t>Cour </a:t>
            </a:r>
            <a:r>
              <a:rPr lang="de-DE" dirty="0" err="1"/>
              <a:t>d’Honneur</a:t>
            </a:r>
            <a:r>
              <a:rPr lang="de-DE" dirty="0"/>
              <a:t> –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258E6733-B8D3-A34F-B697-572EE11093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28CAA228-C9A7-B74A-BF59-E4745A14B1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="" xmlns:a16="http://schemas.microsoft.com/office/drawing/2014/main" id="{A26E9D4E-916B-1144-9BD6-7295198D4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5" y="1881188"/>
            <a:ext cx="2731832" cy="2090176"/>
          </a:xfrm>
          <a:prstGeom prst="rect">
            <a:avLst/>
          </a:prstGeom>
        </p:spPr>
      </p:pic>
      <p:pic>
        <p:nvPicPr>
          <p:cNvPr id="8" name="Grafik 5">
            <a:extLst>
              <a:ext uri="{FF2B5EF4-FFF2-40B4-BE49-F238E27FC236}">
                <a16:creationId xmlns="" xmlns:a16="http://schemas.microsoft.com/office/drawing/2014/main" id="{12959880-02A3-414E-B98B-BE8B85B2B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1891127"/>
            <a:ext cx="2735262" cy="2077624"/>
          </a:xfrm>
          <a:prstGeom prst="rect">
            <a:avLst/>
          </a:prstGeom>
        </p:spPr>
      </p:pic>
      <p:pic>
        <p:nvPicPr>
          <p:cNvPr id="9" name="Grafik 5">
            <a:extLst>
              <a:ext uri="{FF2B5EF4-FFF2-40B4-BE49-F238E27FC236}">
                <a16:creationId xmlns="" xmlns:a16="http://schemas.microsoft.com/office/drawing/2014/main" id="{5307F70E-371B-D049-A370-9B360D784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01" y="1881189"/>
            <a:ext cx="5647060" cy="4288256"/>
          </a:xfrm>
          <a:prstGeom prst="rect">
            <a:avLst/>
          </a:prstGeom>
        </p:spPr>
      </p:pic>
      <p:sp>
        <p:nvSpPr>
          <p:cNvPr id="13" name="180-Grad-Pfeil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F7427A61-3598-D047-9EBD-3C841D29C3C8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="" xmlns:a16="http://schemas.microsoft.com/office/drawing/2014/main" id="{68E64D16-B711-8C48-8110-98FFADCD7B3A}"/>
              </a:ext>
            </a:extLst>
          </p:cNvPr>
          <p:cNvSpPr txBox="1"/>
          <p:nvPr/>
        </p:nvSpPr>
        <p:spPr>
          <a:xfrm>
            <a:off x="8986073" y="4076700"/>
            <a:ext cx="2721484" cy="208914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677863" indent="-271463"/>
            <a:r>
              <a:rPr lang="de-DE" dirty="0" err="1"/>
              <a:t>Superficie</a:t>
            </a:r>
            <a:r>
              <a:rPr lang="de-DE" dirty="0"/>
              <a:t> :</a:t>
            </a:r>
          </a:p>
          <a:p>
            <a:pPr marL="677863" indent="-271463">
              <a:buFont typeface="Wingdings" pitchFamily="2" charset="2"/>
              <a:buChar char="v"/>
            </a:pPr>
            <a:r>
              <a:rPr lang="de-DE" sz="1400" dirty="0"/>
              <a:t>≈ 1110 m</a:t>
            </a:r>
            <a:r>
              <a:rPr lang="de-DE" sz="1400" baseline="30000" dirty="0"/>
              <a:t>2</a:t>
            </a:r>
            <a:endParaRPr lang="de-DE" sz="1400" baseline="30000" dirty="0">
              <a:highlight>
                <a:srgbClr val="FFFF00"/>
              </a:highlight>
            </a:endParaRPr>
          </a:p>
          <a:p>
            <a:pPr marL="677863" indent="-271463"/>
            <a:r>
              <a:rPr lang="de-DE" dirty="0" err="1"/>
              <a:t>Dimensions</a:t>
            </a:r>
            <a:r>
              <a:rPr lang="de-DE" dirty="0"/>
              <a:t> :</a:t>
            </a:r>
          </a:p>
          <a:p>
            <a:pPr marL="677863" indent="-271463">
              <a:buFont typeface="Wingdings" pitchFamily="2" charset="2"/>
              <a:buChar char="v"/>
            </a:pPr>
            <a:r>
              <a:rPr lang="de-DE" sz="1400" dirty="0"/>
              <a:t>≈ 30 m x 37 m</a:t>
            </a:r>
            <a:endParaRPr lang="de-DE" sz="1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693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90064DAD-7564-214A-8996-401406C3F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L’Auvent</a:t>
            </a:r>
            <a:r>
              <a:rPr lang="de-DE" dirty="0" smtClean="0"/>
              <a:t> </a:t>
            </a:r>
            <a:r>
              <a:rPr lang="de-DE" dirty="0"/>
              <a:t>– </a:t>
            </a:r>
            <a:r>
              <a:rPr lang="fr-FR" dirty="0"/>
              <a:t>Plan de masse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B6C85717-18EF-9D4D-A201-A719F8CF6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B7C18378-9719-7D47-B17E-29426CCCDB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sp>
        <p:nvSpPr>
          <p:cNvPr id="8" name="180-Grad-Pfeil 7">
            <a:hlinkClick r:id="rId2" action="ppaction://hlinksldjump"/>
            <a:extLst>
              <a:ext uri="{FF2B5EF4-FFF2-40B4-BE49-F238E27FC236}">
                <a16:creationId xmlns="" xmlns:a16="http://schemas.microsoft.com/office/drawing/2014/main" id="{459C360B-A7F3-014E-88FC-17AA52AC3261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F8ADF676-48AE-C448-A33C-88C78F733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02" y="1911668"/>
            <a:ext cx="5140720" cy="4259883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F56BDAC1-0CD2-3442-9482-E2AC4045DB9B}"/>
              </a:ext>
            </a:extLst>
          </p:cNvPr>
          <p:cNvSpPr/>
          <p:nvPr/>
        </p:nvSpPr>
        <p:spPr>
          <a:xfrm>
            <a:off x="2070847" y="5897103"/>
            <a:ext cx="960955" cy="570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324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A616414D-150B-8F4D-B29B-56C2314BE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Pré</a:t>
            </a:r>
            <a:r>
              <a:rPr lang="de-DE" dirty="0"/>
              <a:t> </a:t>
            </a:r>
            <a:r>
              <a:rPr lang="de-DE" dirty="0" err="1"/>
              <a:t>aux</a:t>
            </a:r>
            <a:r>
              <a:rPr lang="de-DE" dirty="0"/>
              <a:t> Lauriers –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C7E90106-6BBF-EF44-9129-9DB39D143C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22E1BD8E-9098-9247-B141-E108CB149F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20176787-BCC9-D244-983B-DA2678E84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5" y="1881188"/>
            <a:ext cx="2736850" cy="209401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49F524F0-296B-B343-B00F-91E68148B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1881188"/>
            <a:ext cx="2735262" cy="208756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0ECF6EC1-C5CF-814E-9315-CBF905665233}"/>
              </a:ext>
            </a:extLst>
          </p:cNvPr>
          <p:cNvSpPr txBox="1"/>
          <p:nvPr/>
        </p:nvSpPr>
        <p:spPr>
          <a:xfrm>
            <a:off x="8975725" y="4076700"/>
            <a:ext cx="2724522" cy="208914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677863" indent="-271463"/>
            <a:r>
              <a:rPr lang="de-DE" dirty="0" err="1"/>
              <a:t>Superficie</a:t>
            </a:r>
            <a:r>
              <a:rPr lang="de-DE" dirty="0"/>
              <a:t> :</a:t>
            </a:r>
          </a:p>
          <a:p>
            <a:pPr marL="677863" indent="-271463">
              <a:buFont typeface="Wingdings" pitchFamily="2" charset="2"/>
              <a:buChar char="v"/>
            </a:pPr>
            <a:r>
              <a:rPr lang="de-DE" sz="1400" dirty="0"/>
              <a:t>≈ 1,5 ha</a:t>
            </a:r>
            <a:endParaRPr lang="de-DE" sz="1400" baseline="30000" dirty="0"/>
          </a:p>
        </p:txBody>
      </p:sp>
      <p:pic>
        <p:nvPicPr>
          <p:cNvPr id="13" name="Grafik 5">
            <a:extLst>
              <a:ext uri="{FF2B5EF4-FFF2-40B4-BE49-F238E27FC236}">
                <a16:creationId xmlns="" xmlns:a16="http://schemas.microsoft.com/office/drawing/2014/main" id="{C104DA78-1208-1949-B587-1FDD8EBE4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2" y="1881187"/>
            <a:ext cx="5642331" cy="428466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="" xmlns:a16="http://schemas.microsoft.com/office/drawing/2014/main" id="{C7690223-D7B9-8246-AF18-DD6CA32F5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4076700"/>
            <a:ext cx="2740590" cy="2089150"/>
          </a:xfrm>
          <a:prstGeom prst="rect">
            <a:avLst/>
          </a:prstGeom>
        </p:spPr>
      </p:pic>
      <p:sp>
        <p:nvSpPr>
          <p:cNvPr id="14" name="180-Grad-Pfeil 13">
            <a:hlinkClick r:id="rId6" action="ppaction://hlinksldjump"/>
            <a:extLst>
              <a:ext uri="{FF2B5EF4-FFF2-40B4-BE49-F238E27FC236}">
                <a16:creationId xmlns="" xmlns:a16="http://schemas.microsoft.com/office/drawing/2014/main" id="{410D9485-016C-0640-8AC5-F44C2816B64C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3E6F5C6E-5F70-8249-B074-5C11C5758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95" y="4076700"/>
            <a:ext cx="2747040" cy="210181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377C0976-7645-F94D-8480-E59A97CD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Parking</a:t>
            </a:r>
            <a:r>
              <a:rPr lang="de-DE" dirty="0"/>
              <a:t> </a:t>
            </a:r>
            <a:r>
              <a:rPr lang="de-DE" dirty="0" err="1" smtClean="0"/>
              <a:t>Principal</a:t>
            </a:r>
            <a:r>
              <a:rPr lang="de-DE" dirty="0" smtClean="0"/>
              <a:t> –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D90F2832-7BF8-3942-8D22-622824B37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A1537E56-48A6-A14A-AFA7-A842902D0A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7" name="Grafik 5">
            <a:extLst>
              <a:ext uri="{FF2B5EF4-FFF2-40B4-BE49-F238E27FC236}">
                <a16:creationId xmlns="" xmlns:a16="http://schemas.microsoft.com/office/drawing/2014/main" id="{1F075768-2F91-A748-AFCC-2377CB238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111" y="1884556"/>
            <a:ext cx="2727464" cy="2086835"/>
          </a:xfrm>
          <a:prstGeom prst="rect">
            <a:avLst/>
          </a:prstGeom>
        </p:spPr>
      </p:pic>
      <p:pic>
        <p:nvPicPr>
          <p:cNvPr id="8" name="Grafik 5">
            <a:extLst>
              <a:ext uri="{FF2B5EF4-FFF2-40B4-BE49-F238E27FC236}">
                <a16:creationId xmlns="" xmlns:a16="http://schemas.microsoft.com/office/drawing/2014/main" id="{05938C9D-3490-5D47-9772-CD619DF22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4" y="1884557"/>
            <a:ext cx="2735262" cy="2092801"/>
          </a:xfrm>
          <a:prstGeom prst="rect">
            <a:avLst/>
          </a:prstGeom>
        </p:spPr>
      </p:pic>
      <p:pic>
        <p:nvPicPr>
          <p:cNvPr id="10" name="Grafik 5">
            <a:extLst>
              <a:ext uri="{FF2B5EF4-FFF2-40B4-BE49-F238E27FC236}">
                <a16:creationId xmlns="" xmlns:a16="http://schemas.microsoft.com/office/drawing/2014/main" id="{D554134B-CF4B-4D4B-851D-C63626D22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6" y="1884557"/>
            <a:ext cx="5654568" cy="4293956"/>
          </a:xfrm>
          <a:prstGeom prst="rect">
            <a:avLst/>
          </a:prstGeom>
        </p:spPr>
      </p:pic>
      <p:sp>
        <p:nvSpPr>
          <p:cNvPr id="12" name="180-Grad-Pfeil 11">
            <a:hlinkClick r:id="rId6" action="ppaction://hlinksldjump"/>
            <a:extLst>
              <a:ext uri="{FF2B5EF4-FFF2-40B4-BE49-F238E27FC236}">
                <a16:creationId xmlns="" xmlns:a16="http://schemas.microsoft.com/office/drawing/2014/main" id="{32D541CE-60A6-4045-8268-59EDAD83A511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4DBCCCB4-D17B-D74D-97A1-95AFC03C5826}"/>
              </a:ext>
            </a:extLst>
          </p:cNvPr>
          <p:cNvSpPr txBox="1"/>
          <p:nvPr/>
        </p:nvSpPr>
        <p:spPr>
          <a:xfrm>
            <a:off x="8975725" y="4076700"/>
            <a:ext cx="2736850" cy="208914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  <a:effectLst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677863" indent="-271463"/>
            <a:r>
              <a:rPr lang="de-DE" dirty="0" err="1"/>
              <a:t>Superficie</a:t>
            </a:r>
            <a:r>
              <a:rPr lang="de-DE" dirty="0"/>
              <a:t> :</a:t>
            </a:r>
          </a:p>
          <a:p>
            <a:pPr marL="677863" indent="-271463">
              <a:buFont typeface="Wingdings" pitchFamily="2" charset="2"/>
              <a:buChar char="v"/>
            </a:pPr>
            <a:r>
              <a:rPr lang="de-DE" sz="1400" dirty="0"/>
              <a:t>≈ 5985 m</a:t>
            </a:r>
            <a:r>
              <a:rPr lang="de-DE" sz="1400" baseline="30000" dirty="0"/>
              <a:t>2</a:t>
            </a:r>
            <a:endParaRPr lang="de-DE" sz="1400" baseline="30000" dirty="0">
              <a:highlight>
                <a:srgbClr val="FFFF00"/>
              </a:highlight>
            </a:endParaRPr>
          </a:p>
          <a:p>
            <a:pPr marL="677863" indent="-271463"/>
            <a:r>
              <a:rPr lang="de-DE" dirty="0" err="1"/>
              <a:t>Dimensions</a:t>
            </a:r>
            <a:r>
              <a:rPr lang="de-DE" dirty="0"/>
              <a:t> :</a:t>
            </a:r>
          </a:p>
          <a:p>
            <a:pPr marL="677863" indent="-271463">
              <a:buFont typeface="Wingdings" pitchFamily="2" charset="2"/>
              <a:buChar char="v"/>
            </a:pPr>
            <a:r>
              <a:rPr lang="de-DE" sz="1400" dirty="0"/>
              <a:t>≈ 63 m x 95 m</a:t>
            </a:r>
            <a:endParaRPr lang="de-DE" sz="1400" dirty="0">
              <a:highlight>
                <a:srgbClr val="FFFF00"/>
              </a:highlight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9E67D2E1-FE9B-5642-9E9E-4EAD5983ABE5}"/>
              </a:ext>
            </a:extLst>
          </p:cNvPr>
          <p:cNvSpPr txBox="1"/>
          <p:nvPr/>
        </p:nvSpPr>
        <p:spPr>
          <a:xfrm>
            <a:off x="7224351" y="6165849"/>
            <a:ext cx="46737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r>
              <a:rPr lang="de-DE" sz="1050" dirty="0"/>
              <a:t>1) </a:t>
            </a:r>
            <a:r>
              <a:rPr lang="de-DE" sz="1050" dirty="0" err="1"/>
              <a:t>Un</a:t>
            </a:r>
            <a:r>
              <a:rPr lang="de-DE" sz="1050" dirty="0"/>
              <a:t> </a:t>
            </a:r>
            <a:r>
              <a:rPr lang="de-DE" sz="1050" dirty="0" err="1"/>
              <a:t>deuxième</a:t>
            </a:r>
            <a:r>
              <a:rPr lang="de-DE" sz="1050" dirty="0"/>
              <a:t> </a:t>
            </a:r>
            <a:r>
              <a:rPr lang="de-DE" sz="1050" dirty="0" err="1"/>
              <a:t>parking</a:t>
            </a:r>
            <a:r>
              <a:rPr lang="de-DE" sz="1050" dirty="0"/>
              <a:t> de la </a:t>
            </a:r>
            <a:r>
              <a:rPr lang="de-DE" sz="1050" dirty="0" err="1"/>
              <a:t>même</a:t>
            </a:r>
            <a:r>
              <a:rPr lang="de-DE" sz="1050" dirty="0"/>
              <a:t> </a:t>
            </a:r>
            <a:r>
              <a:rPr lang="de-DE" sz="1050" dirty="0" err="1"/>
              <a:t>taille</a:t>
            </a:r>
            <a:r>
              <a:rPr lang="de-DE" sz="1050" dirty="0"/>
              <a:t> se </a:t>
            </a:r>
            <a:r>
              <a:rPr lang="de-DE" sz="1050" dirty="0" err="1"/>
              <a:t>trouve</a:t>
            </a:r>
            <a:r>
              <a:rPr lang="de-DE" sz="1050" dirty="0"/>
              <a:t> </a:t>
            </a:r>
            <a:r>
              <a:rPr lang="de-DE" sz="1050" dirty="0" err="1"/>
              <a:t>derriere</a:t>
            </a:r>
            <a:r>
              <a:rPr lang="de-DE" sz="1050" dirty="0"/>
              <a:t> la </a:t>
            </a:r>
            <a:r>
              <a:rPr lang="de-DE" sz="1050" dirty="0" err="1"/>
              <a:t>M</a:t>
            </a:r>
            <a:r>
              <a:rPr lang="de-DE" sz="1050" dirty="0" err="1" smtClean="0"/>
              <a:t>oissonnerie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184322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3BE17A89-58DC-004C-82C4-596E00737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Contacts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8258BED9-E189-3041-B4DE-09873B1DC8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5E2BF3A4-64AB-F544-81A1-DA5BE15404F9}"/>
              </a:ext>
            </a:extLst>
          </p:cNvPr>
          <p:cNvSpPr/>
          <p:nvPr/>
        </p:nvSpPr>
        <p:spPr>
          <a:xfrm>
            <a:off x="6169182" y="2140379"/>
            <a:ext cx="539718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de-DE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Notre </a:t>
            </a:r>
            <a:r>
              <a:rPr lang="de-DE" sz="1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équipe</a:t>
            </a:r>
            <a:r>
              <a:rPr lang="de-DE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 </a:t>
            </a:r>
            <a:r>
              <a:rPr lang="de-DE" sz="1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commerciale</a:t>
            </a:r>
            <a:r>
              <a:rPr lang="de-DE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 </a:t>
            </a:r>
            <a:r>
              <a:rPr lang="de-DE" sz="1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vous</a:t>
            </a:r>
            <a:r>
              <a:rPr lang="de-DE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 </a:t>
            </a:r>
            <a:r>
              <a:rPr lang="de-DE" sz="1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accueille</a:t>
            </a:r>
            <a:r>
              <a:rPr lang="de-DE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 :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  <a:latin typeface="Franklin Gothic Book" charset="0"/>
            </a:endParaRPr>
          </a:p>
          <a:p>
            <a:pPr marL="447675" indent="-284163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v"/>
            </a:pPr>
            <a:r>
              <a:rPr lang="de-DE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par </a:t>
            </a:r>
            <a:r>
              <a:rPr lang="de-DE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téléphone</a:t>
            </a:r>
            <a:r>
              <a:rPr lang="de-DE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 du </a:t>
            </a:r>
            <a:r>
              <a:rPr lang="de-DE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lundi</a:t>
            </a:r>
            <a:r>
              <a:rPr lang="de-DE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 au </a:t>
            </a:r>
            <a:r>
              <a:rPr lang="de-DE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vendredi</a:t>
            </a:r>
            <a:r>
              <a:rPr lang="de-DE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, de 9h00 à 18h30, </a:t>
            </a:r>
          </a:p>
          <a:p>
            <a:pPr marL="447675" indent="-284163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v"/>
            </a:pPr>
            <a:r>
              <a:rPr lang="de-DE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à </a:t>
            </a:r>
            <a:r>
              <a:rPr lang="de-DE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Grand'Maisons</a:t>
            </a:r>
            <a:r>
              <a:rPr lang="de-DE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 </a:t>
            </a:r>
            <a:r>
              <a:rPr lang="de-DE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sur</a:t>
            </a:r>
            <a:r>
              <a:rPr lang="de-DE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 </a:t>
            </a:r>
            <a:r>
              <a:rPr lang="de-DE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rendez-vous</a:t>
            </a:r>
            <a:r>
              <a:rPr lang="de-DE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  <a:latin typeface="Franklin Gothic Book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de-DE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Nathalie Martinez</a:t>
            </a:r>
            <a:r>
              <a:rPr lang="de-DE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 - Responsable </a:t>
            </a:r>
            <a:r>
              <a:rPr lang="de-DE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Commerciale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  <a:latin typeface="Franklin Gothic Book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de-DE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Aurélie van der </a:t>
            </a:r>
            <a:r>
              <a:rPr lang="de-DE" sz="1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Gucht</a:t>
            </a:r>
            <a:r>
              <a:rPr lang="de-DE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 - Chef de </a:t>
            </a:r>
            <a:r>
              <a:rPr lang="de-DE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Projets</a:t>
            </a:r>
            <a:r>
              <a:rPr lang="de-DE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 </a:t>
            </a:r>
            <a:r>
              <a:rPr lang="de-DE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Evènementiels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  <a:latin typeface="Franklin Gothic Book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de-DE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Jérémy </a:t>
            </a:r>
            <a:r>
              <a:rPr lang="de-DE" sz="1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Bourgeais</a:t>
            </a:r>
            <a:r>
              <a:rPr lang="de-DE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 - Chef de </a:t>
            </a:r>
            <a:r>
              <a:rPr lang="de-DE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Projets</a:t>
            </a:r>
            <a:r>
              <a:rPr lang="de-DE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 </a:t>
            </a:r>
            <a:r>
              <a:rPr lang="de-DE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Séminaires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  <a:latin typeface="Franklin Gothic Book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de-DE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Agathe </a:t>
            </a:r>
            <a:r>
              <a:rPr lang="de-DE" sz="1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Dumort</a:t>
            </a:r>
            <a:r>
              <a:rPr lang="de-DE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 - </a:t>
            </a:r>
            <a:r>
              <a:rPr lang="de-DE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Assistante</a:t>
            </a:r>
            <a:r>
              <a:rPr lang="de-DE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 </a:t>
            </a:r>
            <a:r>
              <a:rPr lang="de-DE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</a:rPr>
              <a:t>Commerciale</a:t>
            </a: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  <a:latin typeface="Franklin Gothic Book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de-DE" sz="1600" dirty="0">
              <a:solidFill>
                <a:prstClr val="black">
                  <a:lumMod val="65000"/>
                  <a:lumOff val="35000"/>
                </a:prstClr>
              </a:solidFill>
              <a:latin typeface="Franklin Gothic Book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0400E4E0-74EE-EE4A-99B5-4CBC63EDB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9" y="1999278"/>
            <a:ext cx="5486744" cy="408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54234670-E058-7046-8A92-6FA83165A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Clos</a:t>
            </a:r>
            <a:r>
              <a:rPr lang="de-DE" dirty="0"/>
              <a:t> </a:t>
            </a:r>
            <a:r>
              <a:rPr lang="de-DE" dirty="0" err="1"/>
              <a:t>Poullain</a:t>
            </a:r>
            <a:r>
              <a:rPr lang="de-DE" dirty="0"/>
              <a:t> – </a:t>
            </a:r>
            <a:r>
              <a:rPr lang="de-DE" dirty="0" err="1"/>
              <a:t>Vues</a:t>
            </a:r>
            <a:r>
              <a:rPr lang="de-DE" dirty="0"/>
              <a:t> des </a:t>
            </a:r>
            <a:r>
              <a:rPr lang="de-DE" dirty="0" err="1"/>
              <a:t>espaces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2CC5C363-0DF5-2A48-AA40-4EF67F815F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5248B408-29F6-DC4D-B51A-B42A65C20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7" name="Grafik 5">
            <a:extLst>
              <a:ext uri="{FF2B5EF4-FFF2-40B4-BE49-F238E27FC236}">
                <a16:creationId xmlns="" xmlns:a16="http://schemas.microsoft.com/office/drawing/2014/main" id="{A77A58BD-FC22-B24C-8EF7-8D2B400B0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576" y="1881261"/>
            <a:ext cx="2735164" cy="2092726"/>
          </a:xfrm>
          <a:prstGeom prst="rect">
            <a:avLst/>
          </a:prstGeom>
        </p:spPr>
      </p:pic>
      <p:pic>
        <p:nvPicPr>
          <p:cNvPr id="8" name="Grafik 5">
            <a:extLst>
              <a:ext uri="{FF2B5EF4-FFF2-40B4-BE49-F238E27FC236}">
                <a16:creationId xmlns="" xmlns:a16="http://schemas.microsoft.com/office/drawing/2014/main" id="{CEA6821C-0F2F-694C-8155-BDE813A32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1881186"/>
            <a:ext cx="2735262" cy="2092801"/>
          </a:xfrm>
          <a:prstGeom prst="rect">
            <a:avLst/>
          </a:prstGeom>
        </p:spPr>
      </p:pic>
      <p:pic>
        <p:nvPicPr>
          <p:cNvPr id="9" name="Grafik 5">
            <a:extLst>
              <a:ext uri="{FF2B5EF4-FFF2-40B4-BE49-F238E27FC236}">
                <a16:creationId xmlns="" xmlns:a16="http://schemas.microsoft.com/office/drawing/2014/main" id="{E9EF60AF-8277-A24F-B2A7-64AB3191A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4076700"/>
            <a:ext cx="2735262" cy="2092801"/>
          </a:xfrm>
          <a:prstGeom prst="rect">
            <a:avLst/>
          </a:prstGeom>
        </p:spPr>
      </p:pic>
      <p:pic>
        <p:nvPicPr>
          <p:cNvPr id="10" name="Grafik 5">
            <a:extLst>
              <a:ext uri="{FF2B5EF4-FFF2-40B4-BE49-F238E27FC236}">
                <a16:creationId xmlns="" xmlns:a16="http://schemas.microsoft.com/office/drawing/2014/main" id="{932619A2-D5FE-D746-AA2E-10EF2FFC3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7" y="1881188"/>
            <a:ext cx="5642328" cy="4284662"/>
          </a:xfrm>
          <a:prstGeom prst="rect">
            <a:avLst/>
          </a:prstGeom>
        </p:spPr>
      </p:pic>
      <p:pic>
        <p:nvPicPr>
          <p:cNvPr id="11" name="Grafik 5">
            <a:extLst>
              <a:ext uri="{FF2B5EF4-FFF2-40B4-BE49-F238E27FC236}">
                <a16:creationId xmlns="" xmlns:a16="http://schemas.microsoft.com/office/drawing/2014/main" id="{395E5CB9-1C62-1740-9CB0-F6EA87CE8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6" y="4076700"/>
            <a:ext cx="2736850" cy="2088008"/>
          </a:xfrm>
          <a:prstGeom prst="rect">
            <a:avLst/>
          </a:prstGeom>
        </p:spPr>
      </p:pic>
      <p:sp>
        <p:nvSpPr>
          <p:cNvPr id="12" name="180-Grad-Pfeil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35E23ED6-EB1D-F940-8A60-92034942DAA8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0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D0734342-ECCC-3E4D-BC49-F8218C742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5" y="1874086"/>
            <a:ext cx="7773700" cy="447232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B0635C8E-79C7-B446-9017-0A413D40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Clos</a:t>
            </a:r>
            <a:r>
              <a:rPr lang="de-DE" dirty="0"/>
              <a:t> </a:t>
            </a:r>
            <a:r>
              <a:rPr lang="de-DE" dirty="0" err="1"/>
              <a:t>Poullain</a:t>
            </a:r>
            <a:r>
              <a:rPr lang="de-DE" dirty="0"/>
              <a:t> </a:t>
            </a:r>
            <a:r>
              <a:rPr lang="de-DE" dirty="0" smtClean="0"/>
              <a:t>–</a:t>
            </a:r>
            <a:r>
              <a:rPr lang="fr-FR" dirty="0" smtClean="0"/>
              <a:t> </a:t>
            </a:r>
            <a:r>
              <a:rPr lang="fr-FR" dirty="0"/>
              <a:t>(1/3) Plan du Salon « Le Hall d’Entrée »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AB0193F5-28C5-8E48-A380-D330985BCA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74EEB8EB-48CC-6A47-B3F1-FA6EF51EC8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A6548AE0-9339-3845-958E-AAA1C3D0F47B}"/>
              </a:ext>
            </a:extLst>
          </p:cNvPr>
          <p:cNvSpPr txBox="1"/>
          <p:nvPr/>
        </p:nvSpPr>
        <p:spPr>
          <a:xfrm>
            <a:off x="7546651" y="1874086"/>
            <a:ext cx="4232446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v"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0" indent="0">
              <a:buNone/>
            </a:pPr>
            <a:r>
              <a:rPr lang="de-DE" dirty="0" err="1"/>
              <a:t>Configurations</a:t>
            </a:r>
            <a:r>
              <a:rPr lang="de-DE" dirty="0"/>
              <a:t> </a:t>
            </a:r>
            <a:r>
              <a:rPr lang="de-DE" dirty="0" err="1"/>
              <a:t>possibles</a:t>
            </a:r>
            <a:r>
              <a:rPr lang="de-DE" dirty="0"/>
              <a:t> de </a:t>
            </a:r>
            <a:r>
              <a:rPr lang="de-DE" dirty="0" err="1"/>
              <a:t>l‘</a:t>
            </a:r>
            <a:r>
              <a:rPr lang="de-DE" b="1" dirty="0" err="1"/>
              <a:t>Entrée</a:t>
            </a:r>
            <a:r>
              <a:rPr lang="de-DE" dirty="0"/>
              <a:t> –</a:t>
            </a:r>
          </a:p>
          <a:p>
            <a:pPr marL="0" indent="0">
              <a:buNone/>
            </a:pPr>
            <a:r>
              <a:rPr lang="de-DE" dirty="0"/>
              <a:t>≈ 65m²  (15 m x 6,4 m) : </a:t>
            </a:r>
          </a:p>
          <a:p>
            <a:r>
              <a:rPr lang="de-DE" dirty="0" err="1"/>
              <a:t>Accueil</a:t>
            </a:r>
            <a:r>
              <a:rPr lang="de-DE" dirty="0"/>
              <a:t> </a:t>
            </a:r>
            <a:r>
              <a:rPr lang="de-DE" dirty="0" err="1"/>
              <a:t>vestiaire</a:t>
            </a:r>
            <a:endParaRPr lang="de-DE" dirty="0"/>
          </a:p>
          <a:p>
            <a:r>
              <a:rPr lang="de-DE" dirty="0" err="1"/>
              <a:t>Possibilité</a:t>
            </a:r>
            <a:r>
              <a:rPr lang="de-DE" dirty="0"/>
              <a:t> de </a:t>
            </a:r>
            <a:r>
              <a:rPr lang="de-DE" dirty="0" err="1"/>
              <a:t>sous-commission</a:t>
            </a:r>
            <a:endParaRPr lang="de-DE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180-Grad-Pfeil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4DFF1DAA-7A47-DB40-AEEE-DF386791D8DD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E6C27650-F281-4A42-8C00-CC5535AA9FF0}"/>
              </a:ext>
            </a:extLst>
          </p:cNvPr>
          <p:cNvSpPr/>
          <p:nvPr/>
        </p:nvSpPr>
        <p:spPr>
          <a:xfrm rot="21058292">
            <a:off x="3292377" y="3363082"/>
            <a:ext cx="1159417" cy="670841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E7F30431-79A7-B641-922E-BFDAC79E6670}"/>
              </a:ext>
            </a:extLst>
          </p:cNvPr>
          <p:cNvSpPr/>
          <p:nvPr/>
        </p:nvSpPr>
        <p:spPr>
          <a:xfrm rot="21058292">
            <a:off x="3054912" y="3866122"/>
            <a:ext cx="277806" cy="279715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="" xmlns:a16="http://schemas.microsoft.com/office/drawing/2014/main" id="{F75C7AA6-0638-8A48-A53D-16A24E61E62B}"/>
              </a:ext>
            </a:extLst>
          </p:cNvPr>
          <p:cNvSpPr/>
          <p:nvPr/>
        </p:nvSpPr>
        <p:spPr>
          <a:xfrm rot="21058292">
            <a:off x="3253344" y="3761711"/>
            <a:ext cx="45719" cy="85387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66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D0734342-ECCC-3E4D-BC49-F8218C742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5" y="1874086"/>
            <a:ext cx="7773700" cy="447232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B0635C8E-79C7-B446-9017-0A413D40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Clos</a:t>
            </a:r>
            <a:r>
              <a:rPr lang="de-DE" dirty="0"/>
              <a:t> </a:t>
            </a:r>
            <a:r>
              <a:rPr lang="de-DE" dirty="0" err="1"/>
              <a:t>Poullain</a:t>
            </a:r>
            <a:r>
              <a:rPr lang="de-DE" dirty="0"/>
              <a:t> –</a:t>
            </a:r>
            <a:r>
              <a:rPr lang="fr-FR" dirty="0"/>
              <a:t> (2/3) Plan du salon « Le Fumoir »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AB0193F5-28C5-8E48-A380-D330985BCA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74EEB8EB-48CC-6A47-B3F1-FA6EF51EC8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A6548AE0-9339-3845-958E-AAA1C3D0F47B}"/>
              </a:ext>
            </a:extLst>
          </p:cNvPr>
          <p:cNvSpPr txBox="1"/>
          <p:nvPr/>
        </p:nvSpPr>
        <p:spPr>
          <a:xfrm>
            <a:off x="7546651" y="1874086"/>
            <a:ext cx="4232446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v"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0" indent="0">
              <a:buNone/>
            </a:pPr>
            <a:r>
              <a:rPr lang="de-DE" dirty="0" err="1"/>
              <a:t>Configurations</a:t>
            </a:r>
            <a:r>
              <a:rPr lang="de-DE" dirty="0"/>
              <a:t> </a:t>
            </a:r>
            <a:r>
              <a:rPr lang="de-DE" dirty="0" err="1"/>
              <a:t>possibles</a:t>
            </a:r>
            <a:r>
              <a:rPr lang="de-DE" dirty="0"/>
              <a:t> du </a:t>
            </a:r>
            <a:r>
              <a:rPr lang="de-DE" b="1" dirty="0" err="1"/>
              <a:t>Fumoir</a:t>
            </a:r>
            <a:r>
              <a:rPr lang="de-DE" dirty="0"/>
              <a:t> – ≈ 95 m²  </a:t>
            </a:r>
            <a:br>
              <a:rPr lang="de-DE" dirty="0"/>
            </a:br>
            <a:r>
              <a:rPr lang="de-DE" dirty="0"/>
              <a:t>(15 m x 6,3 m; </a:t>
            </a:r>
            <a:r>
              <a:rPr lang="de-DE" dirty="0" err="1"/>
              <a:t>avec</a:t>
            </a:r>
            <a:r>
              <a:rPr lang="de-DE" dirty="0"/>
              <a:t> </a:t>
            </a:r>
            <a:r>
              <a:rPr lang="de-DE" dirty="0" err="1"/>
              <a:t>piliers</a:t>
            </a:r>
            <a:r>
              <a:rPr lang="de-DE" dirty="0"/>
              <a:t>) : </a:t>
            </a:r>
          </a:p>
          <a:p>
            <a:r>
              <a:rPr lang="de-DE" dirty="0"/>
              <a:t>70 p en </a:t>
            </a:r>
            <a:r>
              <a:rPr lang="de-DE" dirty="0" err="1"/>
              <a:t>théâtre</a:t>
            </a:r>
            <a:endParaRPr lang="de-DE" dirty="0"/>
          </a:p>
          <a:p>
            <a:r>
              <a:rPr lang="de-DE" dirty="0"/>
              <a:t>60 p en </a:t>
            </a:r>
            <a:r>
              <a:rPr lang="de-DE" dirty="0" err="1"/>
              <a:t>chaises</a:t>
            </a:r>
            <a:r>
              <a:rPr lang="de-DE" dirty="0"/>
              <a:t> </a:t>
            </a:r>
            <a:r>
              <a:rPr lang="de-DE" dirty="0" err="1"/>
              <a:t>tablettes</a:t>
            </a:r>
            <a:endParaRPr lang="de-DE" dirty="0"/>
          </a:p>
          <a:p>
            <a:r>
              <a:rPr lang="de-DE" dirty="0"/>
              <a:t>35 p en </a:t>
            </a:r>
            <a:r>
              <a:rPr lang="de-DE" dirty="0" err="1"/>
              <a:t>classe</a:t>
            </a:r>
            <a:endParaRPr lang="de-DE" dirty="0"/>
          </a:p>
          <a:p>
            <a:r>
              <a:rPr lang="de-DE" dirty="0"/>
              <a:t>45 p en </a:t>
            </a:r>
            <a:r>
              <a:rPr lang="de-DE" dirty="0" err="1"/>
              <a:t>cabaret</a:t>
            </a:r>
            <a:r>
              <a:rPr lang="de-DE" dirty="0"/>
              <a:t> </a:t>
            </a:r>
            <a:r>
              <a:rPr lang="de-DE" dirty="0" err="1"/>
              <a:t>demi-lune</a:t>
            </a:r>
            <a:endParaRPr lang="de-DE" dirty="0"/>
          </a:p>
          <a:p>
            <a:r>
              <a:rPr lang="de-DE" dirty="0"/>
              <a:t>20 p en „U“ </a:t>
            </a:r>
          </a:p>
          <a:p>
            <a:r>
              <a:rPr lang="de-DE" dirty="0"/>
              <a:t>90 p en 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rondes</a:t>
            </a:r>
            <a:endParaRPr lang="de-DE" dirty="0"/>
          </a:p>
          <a:p>
            <a:r>
              <a:rPr lang="de-DE" dirty="0"/>
              <a:t>150 p en </a:t>
            </a:r>
            <a:r>
              <a:rPr lang="de-DE" dirty="0" err="1"/>
              <a:t>cocktail</a:t>
            </a:r>
            <a:endParaRPr lang="de-DE" dirty="0"/>
          </a:p>
          <a:p>
            <a:r>
              <a:rPr lang="de-DE" dirty="0"/>
              <a:t> 60 p en buffet</a:t>
            </a:r>
          </a:p>
          <a:p>
            <a:endParaRPr lang="fr-FR" dirty="0"/>
          </a:p>
        </p:txBody>
      </p:sp>
      <p:sp>
        <p:nvSpPr>
          <p:cNvPr id="8" name="180-Grad-Pfeil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4DFF1DAA-7A47-DB40-AEEE-DF386791D8DD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2AED1A86-B509-0A4A-A40A-D30BEDD919D0}"/>
              </a:ext>
            </a:extLst>
          </p:cNvPr>
          <p:cNvSpPr/>
          <p:nvPr/>
        </p:nvSpPr>
        <p:spPr>
          <a:xfrm rot="120000">
            <a:off x="731608" y="3464221"/>
            <a:ext cx="2245911" cy="924574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47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304FD322-F899-7448-A1E9-4EF5226D9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15" y="1892950"/>
            <a:ext cx="8030556" cy="4494193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B872202E-93CB-E64F-A762-01BA2D224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Clos</a:t>
            </a:r>
            <a:r>
              <a:rPr lang="de-DE" dirty="0"/>
              <a:t> </a:t>
            </a:r>
            <a:r>
              <a:rPr lang="de-DE" dirty="0" err="1"/>
              <a:t>Poullain</a:t>
            </a:r>
            <a:r>
              <a:rPr lang="de-DE" dirty="0"/>
              <a:t> </a:t>
            </a:r>
            <a:r>
              <a:rPr lang="de-DE" dirty="0" smtClean="0"/>
              <a:t>– </a:t>
            </a:r>
            <a:r>
              <a:rPr lang="fr-FR" dirty="0"/>
              <a:t>(2/3) </a:t>
            </a:r>
            <a:r>
              <a:rPr lang="de-DE" dirty="0" err="1"/>
              <a:t>Exemple</a:t>
            </a:r>
            <a:r>
              <a:rPr lang="de-DE" dirty="0"/>
              <a:t> de </a:t>
            </a:r>
            <a:r>
              <a:rPr lang="de-DE" dirty="0" err="1"/>
              <a:t>configuration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901163B8-51AD-764F-892A-9E6D2D7FE5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9C799518-958D-BF41-B455-CC26C76F19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pic>
        <p:nvPicPr>
          <p:cNvPr id="8" name="Inhaltsplatzhalter 6">
            <a:extLst>
              <a:ext uri="{FF2B5EF4-FFF2-40B4-BE49-F238E27FC236}">
                <a16:creationId xmlns="" xmlns:a16="http://schemas.microsoft.com/office/drawing/2014/main" id="{D349B53B-3379-6D4F-A931-7EF9040C51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267031" y="1881188"/>
            <a:ext cx="3141443" cy="725407"/>
          </a:xfrm>
          <a:prstGeom prst="rect">
            <a:avLst/>
          </a:prstGeom>
          <a:noFill/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F83BCDA3-4C6B-224A-9910-F0E5A44E5C65}"/>
              </a:ext>
            </a:extLst>
          </p:cNvPr>
          <p:cNvSpPr txBox="1"/>
          <p:nvPr/>
        </p:nvSpPr>
        <p:spPr>
          <a:xfrm>
            <a:off x="2267031" y="1897501"/>
            <a:ext cx="3210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umoir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configuration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tables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rondes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pour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90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personnes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sp>
        <p:nvSpPr>
          <p:cNvPr id="10" name="180-Grad-Pfeil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0E45565A-ED08-C64D-B7D6-37CBB4FA1417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0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D0734342-ECCC-3E4D-BC49-F8218C742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5" y="1874086"/>
            <a:ext cx="7773700" cy="447232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="" xmlns:a16="http://schemas.microsoft.com/office/drawing/2014/main" id="{B0635C8E-79C7-B446-9017-0A413D40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 </a:t>
            </a:r>
            <a:r>
              <a:rPr lang="de-DE" dirty="0" err="1"/>
              <a:t>Clos</a:t>
            </a:r>
            <a:r>
              <a:rPr lang="de-DE" dirty="0"/>
              <a:t> </a:t>
            </a:r>
            <a:r>
              <a:rPr lang="de-DE" dirty="0" err="1"/>
              <a:t>Poullain</a:t>
            </a:r>
            <a:r>
              <a:rPr lang="de-DE" dirty="0"/>
              <a:t> –</a:t>
            </a:r>
            <a:r>
              <a:rPr lang="fr-FR" dirty="0"/>
              <a:t> (3/3) Plan du salon « Le Clos Terrasse»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AB0193F5-28C5-8E48-A380-D330985BCA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Vues des espaces et fiches techniques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74EEB8EB-48CC-6A47-B3F1-FA6EF51EC8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atouts de </a:t>
            </a:r>
            <a:r>
              <a:rPr lang="fr-FR" dirty="0" err="1"/>
              <a:t>Grand’Maisons</a:t>
            </a:r>
            <a:r>
              <a:rPr lang="fr-FR" dirty="0"/>
              <a:t>, un domaine unique en Ile de France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A6548AE0-9339-3845-958E-AAA1C3D0F47B}"/>
              </a:ext>
            </a:extLst>
          </p:cNvPr>
          <p:cNvSpPr txBox="1"/>
          <p:nvPr/>
        </p:nvSpPr>
        <p:spPr>
          <a:xfrm>
            <a:off x="7546651" y="1874086"/>
            <a:ext cx="4232446" cy="4083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v"/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lvl2pPr>
          </a:lstStyle>
          <a:p>
            <a:pPr marL="0" indent="0">
              <a:buNone/>
            </a:pPr>
            <a:r>
              <a:rPr lang="de-DE" dirty="0" err="1"/>
              <a:t>Configurations</a:t>
            </a:r>
            <a:r>
              <a:rPr lang="de-DE" dirty="0"/>
              <a:t> </a:t>
            </a:r>
            <a:r>
              <a:rPr lang="de-DE" dirty="0" err="1"/>
              <a:t>possibles</a:t>
            </a:r>
            <a:r>
              <a:rPr lang="de-DE" dirty="0"/>
              <a:t> du </a:t>
            </a:r>
            <a:r>
              <a:rPr lang="de-DE" b="1" dirty="0" err="1"/>
              <a:t>Clos</a:t>
            </a:r>
            <a:r>
              <a:rPr lang="de-DE" b="1" dirty="0"/>
              <a:t> Terrasse</a:t>
            </a:r>
            <a:r>
              <a:rPr lang="de-DE" dirty="0"/>
              <a:t> –</a:t>
            </a:r>
          </a:p>
          <a:p>
            <a:pPr marL="0" indent="0">
              <a:buNone/>
            </a:pPr>
            <a:r>
              <a:rPr lang="de-DE" dirty="0"/>
              <a:t>≈ 80m²  (13 m x 6,1 m) : </a:t>
            </a:r>
          </a:p>
          <a:p>
            <a:r>
              <a:rPr lang="de-DE" dirty="0"/>
              <a:t>80 p en </a:t>
            </a:r>
            <a:r>
              <a:rPr lang="de-DE" dirty="0" err="1"/>
              <a:t>théâtre</a:t>
            </a:r>
            <a:endParaRPr lang="de-DE" dirty="0"/>
          </a:p>
          <a:p>
            <a:r>
              <a:rPr lang="de-DE" dirty="0"/>
              <a:t>60 p en </a:t>
            </a:r>
            <a:r>
              <a:rPr lang="de-DE" dirty="0" err="1"/>
              <a:t>chaises</a:t>
            </a:r>
            <a:r>
              <a:rPr lang="de-DE" dirty="0"/>
              <a:t> </a:t>
            </a:r>
            <a:r>
              <a:rPr lang="de-DE" dirty="0" err="1"/>
              <a:t>tablettes</a:t>
            </a:r>
            <a:endParaRPr lang="de-DE" dirty="0"/>
          </a:p>
          <a:p>
            <a:r>
              <a:rPr lang="de-DE" dirty="0"/>
              <a:t>50 p en </a:t>
            </a:r>
            <a:r>
              <a:rPr lang="de-DE" dirty="0" err="1"/>
              <a:t>classe</a:t>
            </a:r>
            <a:endParaRPr lang="de-DE" dirty="0"/>
          </a:p>
          <a:p>
            <a:r>
              <a:rPr lang="de-DE" dirty="0"/>
              <a:t>35 p en </a:t>
            </a:r>
            <a:r>
              <a:rPr lang="de-DE" dirty="0" err="1"/>
              <a:t>cabaret</a:t>
            </a:r>
            <a:r>
              <a:rPr lang="de-DE" dirty="0"/>
              <a:t> </a:t>
            </a:r>
            <a:r>
              <a:rPr lang="de-DE" dirty="0" err="1"/>
              <a:t>demi-lune</a:t>
            </a:r>
            <a:endParaRPr lang="de-DE" dirty="0"/>
          </a:p>
          <a:p>
            <a:r>
              <a:rPr lang="de-DE" dirty="0"/>
              <a:t>30 p en „U“ </a:t>
            </a:r>
          </a:p>
          <a:p>
            <a:r>
              <a:rPr lang="de-DE" dirty="0"/>
              <a:t>70 p en 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rondes</a:t>
            </a:r>
            <a:endParaRPr lang="de-DE" dirty="0"/>
          </a:p>
          <a:p>
            <a:r>
              <a:rPr lang="de-DE" dirty="0"/>
              <a:t>150 p en </a:t>
            </a:r>
            <a:r>
              <a:rPr lang="de-DE" dirty="0" err="1"/>
              <a:t>cocktail</a:t>
            </a:r>
            <a:endParaRPr lang="de-DE" dirty="0"/>
          </a:p>
          <a:p>
            <a:r>
              <a:rPr lang="de-DE" dirty="0"/>
              <a:t> 60 p en buffet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180-Grad-Pfeil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4DFF1DAA-7A47-DB40-AEEE-DF386791D8DD}"/>
              </a:ext>
            </a:extLst>
          </p:cNvPr>
          <p:cNvSpPr/>
          <p:nvPr/>
        </p:nvSpPr>
        <p:spPr>
          <a:xfrm rot="16200000" flipV="1">
            <a:off x="11740121" y="6166466"/>
            <a:ext cx="315986" cy="286994"/>
          </a:xfrm>
          <a:prstGeom prst="uturn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41935068-E8FA-604F-9F30-59ECAFF49C2A}"/>
              </a:ext>
            </a:extLst>
          </p:cNvPr>
          <p:cNvSpPr/>
          <p:nvPr/>
        </p:nvSpPr>
        <p:spPr>
          <a:xfrm rot="21540000">
            <a:off x="4634024" y="4160394"/>
            <a:ext cx="827312" cy="17556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73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798</TotalTime>
  <Words>1615</Words>
  <Application>Microsoft Macintosh PowerPoint</Application>
  <PresentationFormat>Grand écran</PresentationFormat>
  <Paragraphs>272</Paragraphs>
  <Slides>43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0" baseType="lpstr">
      <vt:lpstr>Calibri</vt:lpstr>
      <vt:lpstr>Franklin Gothic Book</vt:lpstr>
      <vt:lpstr>Monotype Corsiva</vt:lpstr>
      <vt:lpstr>Trebuchet MS</vt:lpstr>
      <vt:lpstr>Wingdings</vt:lpstr>
      <vt:lpstr>Arial</vt:lpstr>
      <vt:lpstr>Berlin</vt:lpstr>
      <vt:lpstr>Présentations technique des espaces</vt:lpstr>
      <vt:lpstr>Plan Général</vt:lpstr>
      <vt:lpstr>Le domaine – Vues des espaces </vt:lpstr>
      <vt:lpstr>La Cour d’Honneur – Vues des espaces </vt:lpstr>
      <vt:lpstr>Le Clos Poullain – Vues des espaces </vt:lpstr>
      <vt:lpstr>Le Clos Poullain – (1/3) Plan du Salon « Le Hall d’Entrée »</vt:lpstr>
      <vt:lpstr>Le Clos Poullain – (2/3) Plan du salon « Le Fumoir » </vt:lpstr>
      <vt:lpstr>Le Clos Poullain – (2/3) Exemple de configuration</vt:lpstr>
      <vt:lpstr>Le Clos Poullain – (3/3) Plan du salon « Le Clos Terrasse» </vt:lpstr>
      <vt:lpstr>Le Clos Poullain –  (3/3) Exemple de configuration</vt:lpstr>
      <vt:lpstr>Le Jardin du Clos Poullain – Vues des espaces </vt:lpstr>
      <vt:lpstr>Le Cathéor – Vues des espaces </vt:lpstr>
      <vt:lpstr>Le Cathéor – (1/2) Plan du salon « La Cathédrale » </vt:lpstr>
      <vt:lpstr>Le Cathéor – (1/2) Exemple de configuration</vt:lpstr>
      <vt:lpstr>Le Cathéor – (1/2) Exemple de configuration</vt:lpstr>
      <vt:lpstr>Le Cathéor – (1/2) Exemple de configuration</vt:lpstr>
      <vt:lpstr>Le Cathéor – (2/2) Plan du salon « L’Orangerie »</vt:lpstr>
      <vt:lpstr>Le Cathéor – Exemple de configuration</vt:lpstr>
      <vt:lpstr>Le Cathéor – (2/2) Exemple de configuration</vt:lpstr>
      <vt:lpstr>La Cour des Tilleuls – Vues des espaces </vt:lpstr>
      <vt:lpstr>Les Garennes – Vues des espaces </vt:lpstr>
      <vt:lpstr>Les Garennes – (1/2) Plan des salons</vt:lpstr>
      <vt:lpstr>Les Garennes – (1/2) Exemple de configuration</vt:lpstr>
      <vt:lpstr>Les Garennes – (1/2) Exemple de configuration</vt:lpstr>
      <vt:lpstr>Les Garennes – (1/2) Exemple de configuration</vt:lpstr>
      <vt:lpstr>Les Garennes – (2/2) Plan du salon « Le Hall »</vt:lpstr>
      <vt:lpstr>Les Garennes – (2/2) Exemple de configuration</vt:lpstr>
      <vt:lpstr>Le Jardin des Garennes – Vues des espaces </vt:lpstr>
      <vt:lpstr>La Mezzanine des Garennes – Vues des espaces </vt:lpstr>
      <vt:lpstr>La Mezzanine des Garennes – Plan du salon</vt:lpstr>
      <vt:lpstr>La Mezzanine des Garennes – Exemple de config.</vt:lpstr>
      <vt:lpstr>La Cour Francini – Vues des espaces </vt:lpstr>
      <vt:lpstr>Le Parc du Château – Vues des espaces </vt:lpstr>
      <vt:lpstr>La Grande Maison – Vues des espaces </vt:lpstr>
      <vt:lpstr>La Grande Maison – Plan de masse (RdC)</vt:lpstr>
      <vt:lpstr>La Moissonnerie – Vues des espaces </vt:lpstr>
      <vt:lpstr>La Moissonnerie – Plan du salon</vt:lpstr>
      <vt:lpstr>La Moissonnerie – Exemple de configuration</vt:lpstr>
      <vt:lpstr>L’Auvent – Vues des espaces </vt:lpstr>
      <vt:lpstr>L’Auvent – Plan de masse</vt:lpstr>
      <vt:lpstr>Le Pré aux Lauriers – Vues des espaces </vt:lpstr>
      <vt:lpstr>Le Parking Principal – Vues des espaces </vt:lpstr>
      <vt:lpstr>Contacts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technique du Domaine de Grand´Maisons</dc:title>
  <dc:subject/>
  <dc:creator>Lutz et VictoireLiebrecht</dc:creator>
  <cp:keywords/>
  <dc:description/>
  <cp:lastModifiedBy>Lutz Liebrecht</cp:lastModifiedBy>
  <cp:revision>747</cp:revision>
  <cp:lastPrinted>2018-03-28T13:26:31Z</cp:lastPrinted>
  <dcterms:created xsi:type="dcterms:W3CDTF">2017-03-02T13:24:05Z</dcterms:created>
  <dcterms:modified xsi:type="dcterms:W3CDTF">2018-05-16T15:08:00Z</dcterms:modified>
  <cp:category/>
</cp:coreProperties>
</file>